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71" r:id="rId10"/>
    <p:sldId id="265" r:id="rId11"/>
    <p:sldId id="270" r:id="rId12"/>
    <p:sldId id="266" r:id="rId13"/>
    <p:sldId id="267" r:id="rId14"/>
    <p:sldId id="268" r:id="rId15"/>
    <p:sldId id="269"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0" autoAdjust="0"/>
    <p:restoredTop sz="94660"/>
  </p:normalViewPr>
  <p:slideViewPr>
    <p:cSldViewPr snapToGrid="0">
      <p:cViewPr varScale="1">
        <p:scale>
          <a:sx n="88" d="100"/>
          <a:sy n="88" d="100"/>
        </p:scale>
        <p:origin x="6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6/3/2016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6/3/2016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6/3/2016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6/3/2016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6/3/2016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6/3/2016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6/3/2016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6/3/2016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6/3/2016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vimeo.com/15016016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ecoschools.globa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DDLBLeHLS0A" TargetMode="External"/><Relationship Id="rId2" Type="http://schemas.openxmlformats.org/officeDocument/2006/relationships/hyperlink" Target="https://www.youtube.com/watch?v=HWs-5Pzg4iA"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fee.no/?pageslug=fee-norway-4397http://fee.no/?pageslug=fee-norway-4397"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64WXf4O9-dg" TargetMode="External"/><Relationship Id="rId2" Type="http://schemas.openxmlformats.org/officeDocument/2006/relationships/hyperlink" Target="https://www.youtube.com/watch?v=ZfHDWjYyJN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JXazh8OyEL0https://www.youtube.com/watch?v=JXazh8OyEL0"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oROsbaxWH0M"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channel/UCJcbIQG0ArtsnC2Ud9uIS8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MO6yKG9Vnr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1ONnIkERO1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226" y="597504"/>
            <a:ext cx="8825658" cy="2677648"/>
          </a:xfrm>
        </p:spPr>
        <p:txBody>
          <a:bodyPr/>
          <a:lstStyle/>
          <a:p>
            <a:pPr algn="ctr"/>
            <a:r>
              <a:rPr lang="en-GB" sz="2400" dirty="0" smtClean="0">
                <a:hlinkClick r:id="rId2"/>
              </a:rPr>
              <a:t>DP learners: take an active role in their community</a:t>
            </a:r>
            <a:endParaRPr lang="en-GB" sz="2400"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9015414" y="3605420"/>
            <a:ext cx="2354940" cy="2343920"/>
          </a:xfrm>
          <a:prstGeom prst="rect">
            <a:avLst/>
          </a:prstGeom>
        </p:spPr>
      </p:pic>
    </p:spTree>
    <p:extLst>
      <p:ext uri="{BB962C8B-B14F-4D97-AF65-F5344CB8AC3E}">
        <p14:creationId xmlns:p14="http://schemas.microsoft.com/office/powerpoint/2010/main" val="771993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632034" y="2577137"/>
            <a:ext cx="8825658" cy="861420"/>
          </a:xfrm>
        </p:spPr>
        <p:txBody>
          <a:bodyPr>
            <a:normAutofit/>
          </a:bodyPr>
          <a:lstStyle/>
          <a:p>
            <a:pPr algn="ctr"/>
            <a:r>
              <a:rPr lang="en-GB" sz="2000" b="1" dirty="0" smtClean="0">
                <a:hlinkClick r:id="rId2"/>
              </a:rPr>
              <a:t>Eco-schools global</a:t>
            </a:r>
            <a:endParaRPr lang="en-GB" sz="2000" b="1" dirty="0"/>
          </a:p>
        </p:txBody>
      </p:sp>
    </p:spTree>
    <p:extLst>
      <p:ext uri="{BB962C8B-B14F-4D97-AF65-F5344CB8AC3E}">
        <p14:creationId xmlns:p14="http://schemas.microsoft.com/office/powerpoint/2010/main" val="1194102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dirty="0" smtClean="0">
                <a:hlinkClick r:id="rId2"/>
              </a:rPr>
              <a:t>The seven steps</a:t>
            </a:r>
            <a:endParaRPr lang="en-GB" dirty="0" smtClean="0"/>
          </a:p>
          <a:p>
            <a:r>
              <a:rPr lang="en-GB" b="1" dirty="0">
                <a:hlinkClick r:id="rId3"/>
              </a:rPr>
              <a:t>Eco-Schools - Join a Young Environmental Movement </a:t>
            </a:r>
            <a:endParaRPr lang="en-GB" b="1" dirty="0"/>
          </a:p>
          <a:p>
            <a:endParaRPr lang="en-GB" dirty="0"/>
          </a:p>
        </p:txBody>
      </p:sp>
    </p:spTree>
    <p:extLst>
      <p:ext uri="{BB962C8B-B14F-4D97-AF65-F5344CB8AC3E}">
        <p14:creationId xmlns:p14="http://schemas.microsoft.com/office/powerpoint/2010/main" val="822454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Foundation for Environmental Education Norway</a:t>
            </a:r>
            <a:endParaRPr lang="en-GB" dirty="0"/>
          </a:p>
        </p:txBody>
      </p:sp>
      <p:sp>
        <p:nvSpPr>
          <p:cNvPr id="3" name="Subtitle 2"/>
          <p:cNvSpPr>
            <a:spLocks noGrp="1"/>
          </p:cNvSpPr>
          <p:nvPr>
            <p:ph type="subTitle" idx="1"/>
          </p:nvPr>
        </p:nvSpPr>
        <p:spPr>
          <a:xfrm>
            <a:off x="3366342" y="7580215"/>
            <a:ext cx="8825658" cy="861420"/>
          </a:xfrm>
        </p:spPr>
        <p:txBody>
          <a:bodyPr/>
          <a:lstStyle/>
          <a:p>
            <a:endParaRPr lang="en-GB" dirty="0"/>
          </a:p>
        </p:txBody>
      </p:sp>
      <p:pic>
        <p:nvPicPr>
          <p:cNvPr id="2049" name="Picture 1" descr="F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657" y="1423458"/>
            <a:ext cx="73342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960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b="1" dirty="0">
                <a:hlinkClick r:id="rId2"/>
              </a:rPr>
              <a:t>ECO SCHOOL MUSIC </a:t>
            </a:r>
            <a:r>
              <a:rPr lang="en-GB" b="1" dirty="0" smtClean="0">
                <a:hlinkClick r:id="rId2"/>
              </a:rPr>
              <a:t>VIDEO</a:t>
            </a:r>
            <a:endParaRPr lang="en-GB" b="1" dirty="0" smtClean="0"/>
          </a:p>
          <a:p>
            <a:r>
              <a:rPr lang="en-GB" b="1" dirty="0"/>
              <a:t> </a:t>
            </a:r>
            <a:r>
              <a:rPr lang="en-GB" b="1" dirty="0" smtClean="0"/>
              <a:t>                                                                     </a:t>
            </a:r>
            <a:r>
              <a:rPr lang="en-GB" b="1" dirty="0" smtClean="0">
                <a:hlinkClick r:id="rId3"/>
              </a:rPr>
              <a:t>NR. 1</a:t>
            </a:r>
            <a:endParaRPr lang="en-GB" b="1" dirty="0"/>
          </a:p>
          <a:p>
            <a:endParaRPr lang="en-GB" dirty="0"/>
          </a:p>
        </p:txBody>
      </p:sp>
    </p:spTree>
    <p:extLst>
      <p:ext uri="{BB962C8B-B14F-4D97-AF65-F5344CB8AC3E}">
        <p14:creationId xmlns:p14="http://schemas.microsoft.com/office/powerpoint/2010/main" val="3467528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b="1" dirty="0">
                <a:hlinkClick r:id="rId2"/>
              </a:rPr>
              <a:t>Generation next - </a:t>
            </a:r>
            <a:r>
              <a:rPr lang="en-GB" b="1" dirty="0" err="1">
                <a:hlinkClick r:id="rId2"/>
              </a:rPr>
              <a:t>Grønt</a:t>
            </a:r>
            <a:r>
              <a:rPr lang="en-GB" b="1" dirty="0">
                <a:hlinkClick r:id="rId2"/>
              </a:rPr>
              <a:t> </a:t>
            </a:r>
            <a:r>
              <a:rPr lang="en-GB" b="1" dirty="0" smtClean="0">
                <a:hlinkClick r:id="rId2"/>
              </a:rPr>
              <a:t>Flagg</a:t>
            </a:r>
            <a:r>
              <a:rPr lang="en-GB" b="1" dirty="0" smtClean="0"/>
              <a:t> – with lyrics</a:t>
            </a:r>
            <a:endParaRPr lang="en-GB" b="1" dirty="0"/>
          </a:p>
          <a:p>
            <a:endParaRPr lang="en-GB" dirty="0"/>
          </a:p>
        </p:txBody>
      </p:sp>
    </p:spTree>
    <p:extLst>
      <p:ext uri="{BB962C8B-B14F-4D97-AF65-F5344CB8AC3E}">
        <p14:creationId xmlns:p14="http://schemas.microsoft.com/office/powerpoint/2010/main" val="681948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b="1" dirty="0">
                <a:hlinkClick r:id="rId2"/>
              </a:rPr>
              <a:t>Change The World In 5 Minutes - Everyday at School </a:t>
            </a:r>
            <a:endParaRPr lang="en-GB" b="1" dirty="0"/>
          </a:p>
          <a:p>
            <a:endParaRPr lang="en-GB" dirty="0"/>
          </a:p>
        </p:txBody>
      </p:sp>
    </p:spTree>
    <p:extLst>
      <p:ext uri="{BB962C8B-B14F-4D97-AF65-F5344CB8AC3E}">
        <p14:creationId xmlns:p14="http://schemas.microsoft.com/office/powerpoint/2010/main" val="3734582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dirty="0" smtClean="0">
                <a:hlinkClick r:id="rId2"/>
              </a:rPr>
              <a:t>Channel</a:t>
            </a:r>
            <a:endParaRPr lang="en-GB" dirty="0"/>
          </a:p>
        </p:txBody>
      </p:sp>
    </p:spTree>
    <p:extLst>
      <p:ext uri="{BB962C8B-B14F-4D97-AF65-F5344CB8AC3E}">
        <p14:creationId xmlns:p14="http://schemas.microsoft.com/office/powerpoint/2010/main" val="3485050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dirty="0" smtClean="0">
                <a:hlinkClick r:id="rId2"/>
              </a:rPr>
              <a:t>We can do more</a:t>
            </a:r>
            <a:endParaRPr lang="en-GB" dirty="0"/>
          </a:p>
        </p:txBody>
      </p:sp>
    </p:spTree>
    <p:extLst>
      <p:ext uri="{BB962C8B-B14F-4D97-AF65-F5344CB8AC3E}">
        <p14:creationId xmlns:p14="http://schemas.microsoft.com/office/powerpoint/2010/main" val="183226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2081" y="4180352"/>
            <a:ext cx="8825658" cy="2677648"/>
          </a:xfrm>
        </p:spPr>
        <p:txBody>
          <a:bodyPr/>
          <a:lstStyle/>
          <a:p>
            <a:r>
              <a:rPr lang="en-GB" sz="1600" b="1" dirty="0" smtClean="0"/>
              <a:t/>
            </a:r>
            <a:br>
              <a:rPr lang="en-GB" sz="1600" b="1" dirty="0" smtClean="0"/>
            </a:br>
            <a:r>
              <a:rPr lang="en-GB" sz="1600" b="1" dirty="0"/>
              <a:t/>
            </a:r>
            <a:br>
              <a:rPr lang="en-GB" sz="1600" b="1" dirty="0"/>
            </a:br>
            <a:r>
              <a:rPr lang="en-GB" sz="1600" b="1" dirty="0" smtClean="0"/>
              <a:t/>
            </a:r>
            <a:br>
              <a:rPr lang="en-GB" sz="1600" b="1" dirty="0" smtClean="0"/>
            </a:br>
            <a:r>
              <a:rPr lang="en-GB" sz="2800" b="1" dirty="0" smtClean="0"/>
              <a:t>How is </a:t>
            </a:r>
            <a:r>
              <a:rPr lang="en-GB" sz="2800" b="1" dirty="0"/>
              <a:t>CAS structured? </a:t>
            </a:r>
            <a:r>
              <a:rPr lang="en-GB" sz="1600" b="1" dirty="0" smtClean="0"/>
              <a:t/>
            </a:r>
            <a:br>
              <a:rPr lang="en-GB" sz="1600" b="1" dirty="0" smtClean="0"/>
            </a:br>
            <a:r>
              <a:rPr lang="en-GB" sz="1600" b="1" dirty="0"/>
              <a:t/>
            </a:r>
            <a:br>
              <a:rPr lang="en-GB" sz="1600" b="1" dirty="0"/>
            </a:br>
            <a:r>
              <a:rPr lang="en-GB" sz="1600" dirty="0"/>
              <a:t>The three strands of CAS, which are often interwoven with particular activities, are characterized as follows</a:t>
            </a:r>
            <a:r>
              <a:rPr lang="en-GB" sz="1600" dirty="0" smtClean="0"/>
              <a:t>:</a:t>
            </a:r>
            <a:br>
              <a:rPr lang="en-GB" sz="1600" dirty="0" smtClean="0"/>
            </a:br>
            <a:r>
              <a:rPr lang="en-GB" sz="1600" dirty="0"/>
              <a:t/>
            </a:r>
            <a:br>
              <a:rPr lang="en-GB" sz="1600" dirty="0"/>
            </a:br>
            <a:r>
              <a:rPr lang="en-GB" sz="1600" b="1" dirty="0"/>
              <a:t>Creativity</a:t>
            </a:r>
            <a:r>
              <a:rPr lang="en-GB" sz="1600" dirty="0"/>
              <a:t> – arts, and other experiences that involve creative thinking</a:t>
            </a:r>
            <a:r>
              <a:rPr lang="en-GB" sz="1600" dirty="0" smtClean="0"/>
              <a:t>.</a:t>
            </a:r>
            <a:br>
              <a:rPr lang="en-GB" sz="1600" dirty="0" smtClean="0"/>
            </a:br>
            <a:r>
              <a:rPr lang="en-GB" sz="1600" dirty="0"/>
              <a:t/>
            </a:r>
            <a:br>
              <a:rPr lang="en-GB" sz="1600" dirty="0"/>
            </a:br>
            <a:r>
              <a:rPr lang="en-GB" sz="1600" b="1" dirty="0"/>
              <a:t>Activity</a:t>
            </a:r>
            <a:r>
              <a:rPr lang="en-GB" sz="1600" dirty="0"/>
              <a:t> – physical exertion contributing to a healthy lifestyle, complementing academic work elsewhere in the DP</a:t>
            </a:r>
            <a:r>
              <a:rPr lang="en-GB" sz="1600" dirty="0" smtClean="0"/>
              <a:t>.</a:t>
            </a:r>
            <a:br>
              <a:rPr lang="en-GB" sz="1600" dirty="0" smtClean="0"/>
            </a:br>
            <a:r>
              <a:rPr lang="en-GB" sz="1600" dirty="0"/>
              <a:t/>
            </a:r>
            <a:br>
              <a:rPr lang="en-GB" sz="1600" dirty="0"/>
            </a:br>
            <a:r>
              <a:rPr lang="en-GB" sz="1600" b="1" dirty="0"/>
              <a:t>Service</a:t>
            </a:r>
            <a:r>
              <a:rPr lang="en-GB" sz="1600" dirty="0"/>
              <a:t> – an unpaid and voluntary exchange that has a learning benefit for the student. The rights, dignity and autonomy of all those involved are respected.</a:t>
            </a:r>
            <a:br>
              <a:rPr lang="en-GB" sz="1600" dirty="0"/>
            </a:br>
            <a:r>
              <a:rPr lang="en-GB" sz="1600" dirty="0" smtClean="0"/>
              <a:t/>
            </a:r>
            <a:br>
              <a:rPr lang="en-GB" sz="1600" dirty="0" smtClean="0"/>
            </a:br>
            <a:r>
              <a:rPr lang="en-GB" sz="1600" dirty="0" smtClean="0"/>
              <a:t>In </a:t>
            </a:r>
            <a:r>
              <a:rPr lang="en-GB" sz="1600" dirty="0"/>
              <a:t>order to demonstrate these concepts, students are required to undertake a CAS Project. The project challenges students to:</a:t>
            </a:r>
            <a:br>
              <a:rPr lang="en-GB" sz="1600" dirty="0"/>
            </a:br>
            <a:r>
              <a:rPr lang="en-GB" sz="1600" dirty="0" smtClean="0"/>
              <a:t/>
            </a:r>
            <a:br>
              <a:rPr lang="en-GB" sz="1600" dirty="0" smtClean="0"/>
            </a:br>
            <a:r>
              <a:rPr lang="en-GB" sz="1600" dirty="0" smtClean="0"/>
              <a:t>show initiative</a:t>
            </a:r>
            <a:br>
              <a:rPr lang="en-GB" sz="1600" dirty="0" smtClean="0"/>
            </a:br>
            <a:r>
              <a:rPr lang="en-GB" sz="1600" dirty="0"/>
              <a:t/>
            </a:r>
            <a:br>
              <a:rPr lang="en-GB" sz="1600" dirty="0"/>
            </a:br>
            <a:r>
              <a:rPr lang="en-GB" sz="1600" dirty="0"/>
              <a:t>demonstrate </a:t>
            </a:r>
            <a:r>
              <a:rPr lang="en-GB" sz="1600" dirty="0" smtClean="0"/>
              <a:t>perseverance</a:t>
            </a:r>
            <a:br>
              <a:rPr lang="en-GB" sz="1600" dirty="0" smtClean="0"/>
            </a:br>
            <a:r>
              <a:rPr lang="en-GB" sz="1600" dirty="0"/>
              <a:t/>
            </a:r>
            <a:br>
              <a:rPr lang="en-GB" sz="1600" dirty="0"/>
            </a:br>
            <a:r>
              <a:rPr lang="en-GB" sz="1600" dirty="0"/>
              <a:t>develop skills such as collaboration, problem solving and decision making.</a:t>
            </a:r>
            <a:r>
              <a:rPr lang="en-GB" dirty="0"/>
              <a:t/>
            </a:r>
            <a:br>
              <a:rPr lang="en-GB" dirty="0"/>
            </a:br>
            <a:endParaRPr lang="en-GB" dirty="0"/>
          </a:p>
        </p:txBody>
      </p:sp>
      <p:sp>
        <p:nvSpPr>
          <p:cNvPr id="3" name="Subtitle 2"/>
          <p:cNvSpPr>
            <a:spLocks noGrp="1"/>
          </p:cNvSpPr>
          <p:nvPr>
            <p:ph type="subTitle" idx="1"/>
          </p:nvPr>
        </p:nvSpPr>
        <p:spPr>
          <a:xfrm>
            <a:off x="1138626" y="5806080"/>
            <a:ext cx="8825658" cy="861420"/>
          </a:xfrm>
        </p:spPr>
        <p:txBody>
          <a:bodyPr/>
          <a:lstStyle/>
          <a:p>
            <a:endParaRPr lang="en-GB"/>
          </a:p>
        </p:txBody>
      </p:sp>
    </p:spTree>
    <p:extLst>
      <p:ext uri="{BB962C8B-B14F-4D97-AF65-F5344CB8AC3E}">
        <p14:creationId xmlns:p14="http://schemas.microsoft.com/office/powerpoint/2010/main" val="1398140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2768966"/>
            <a:ext cx="8788628" cy="2677648"/>
          </a:xfrm>
        </p:spPr>
        <p:txBody>
          <a:bodyPr/>
          <a:lstStyle/>
          <a:p>
            <a:r>
              <a:rPr lang="en-GB" sz="1600" dirty="0"/>
              <a:t>Successful completion of CAS is a requirement for the award of the IB Diploma. While not formally assessed, </a:t>
            </a:r>
            <a:r>
              <a:rPr lang="en-GB" sz="1600" dirty="0" smtClean="0"/>
              <a:t>students </a:t>
            </a:r>
            <a:r>
              <a:rPr lang="en-GB" sz="1600" dirty="0"/>
              <a:t>reflect on their CAS experiences and provide evidence in their CAS portfolios of achieving </a:t>
            </a:r>
            <a:r>
              <a:rPr lang="en-GB" sz="1600" b="1" dirty="0"/>
              <a:t>the </a:t>
            </a:r>
            <a:r>
              <a:rPr lang="en-GB" sz="1600" b="1" dirty="0" smtClean="0"/>
              <a:t> seven </a:t>
            </a:r>
            <a:r>
              <a:rPr lang="en-GB" sz="1600" b="1" dirty="0"/>
              <a:t>learning outcomes.</a:t>
            </a:r>
            <a:br>
              <a:rPr lang="en-GB" sz="1600" b="1" dirty="0"/>
            </a:br>
            <a:r>
              <a:rPr lang="en-GB" sz="1600" dirty="0" smtClean="0"/>
              <a:t/>
            </a:r>
            <a:br>
              <a:rPr lang="en-GB" sz="1600" dirty="0" smtClean="0"/>
            </a:br>
            <a:r>
              <a:rPr lang="en-GB" sz="1600" dirty="0" smtClean="0"/>
              <a:t>The </a:t>
            </a:r>
            <a:r>
              <a:rPr lang="en-GB" sz="1600" dirty="0"/>
              <a:t>CAS programme formally begins at the start of the Diploma Programme and continues regularly, ideally </a:t>
            </a:r>
            <a:r>
              <a:rPr lang="en-GB" sz="1600" dirty="0" smtClean="0"/>
              <a:t>on </a:t>
            </a:r>
            <a:r>
              <a:rPr lang="en-GB" sz="1600" dirty="0"/>
              <a:t>a weekly basis, for at least </a:t>
            </a:r>
            <a:r>
              <a:rPr lang="en-GB" sz="2000" b="1" dirty="0" smtClean="0"/>
              <a:t>18 </a:t>
            </a:r>
            <a:r>
              <a:rPr lang="en-GB" sz="2000" b="1" dirty="0"/>
              <a:t>months</a:t>
            </a:r>
            <a:br>
              <a:rPr lang="en-GB" sz="2000" b="1" dirty="0"/>
            </a:br>
            <a:r>
              <a:rPr lang="en-GB" sz="1600" dirty="0"/>
              <a:t>with a reasonable balance between creativity, activity, and service.</a:t>
            </a:r>
            <a:br>
              <a:rPr lang="en-GB" sz="1600" dirty="0"/>
            </a:br>
            <a:r>
              <a:rPr lang="en-GB" sz="1600" dirty="0" smtClean="0"/>
              <a:t/>
            </a:r>
            <a:br>
              <a:rPr lang="en-GB" sz="1600" dirty="0" smtClean="0"/>
            </a:br>
            <a:r>
              <a:rPr lang="en-GB" sz="1600" dirty="0" smtClean="0"/>
              <a:t>All </a:t>
            </a:r>
            <a:r>
              <a:rPr lang="en-GB" sz="1600" dirty="0"/>
              <a:t>CAS students are expected to maintain and complete a </a:t>
            </a:r>
            <a:r>
              <a:rPr lang="en-GB" sz="1600" dirty="0" smtClean="0"/>
              <a:t>CAS </a:t>
            </a:r>
            <a:r>
              <a:rPr lang="en-GB" sz="1600" dirty="0"/>
              <a:t>portfolio</a:t>
            </a:r>
            <a:br>
              <a:rPr lang="en-GB" sz="1600" dirty="0"/>
            </a:br>
            <a:r>
              <a:rPr lang="en-GB" sz="1600" dirty="0"/>
              <a:t>as evidence of their engagement </a:t>
            </a:r>
            <a:r>
              <a:rPr lang="en-GB" sz="1600" dirty="0" smtClean="0"/>
              <a:t>with </a:t>
            </a:r>
            <a:r>
              <a:rPr lang="en-GB" sz="1600" dirty="0"/>
              <a:t>CAS. The CAS portfolio is a collection of evidence that showcases CAS experiences and for student </a:t>
            </a:r>
            <a:br>
              <a:rPr lang="en-GB" sz="1600" dirty="0"/>
            </a:br>
            <a:r>
              <a:rPr lang="en-GB" sz="1600" dirty="0"/>
              <a:t>reflections; it is not formally assessed</a:t>
            </a:r>
            <a:r>
              <a:rPr lang="en-GB" sz="1600" dirty="0" smtClean="0"/>
              <a:t>.</a:t>
            </a:r>
            <a:br>
              <a:rPr lang="en-GB" sz="1600" dirty="0" smtClean="0"/>
            </a:br>
            <a:r>
              <a:rPr lang="en-GB" sz="1600" dirty="0"/>
              <a:t/>
            </a:r>
            <a:br>
              <a:rPr lang="en-GB" sz="1600" dirty="0"/>
            </a:br>
            <a:r>
              <a:rPr lang="en-GB" sz="1600" dirty="0"/>
              <a:t/>
            </a:r>
            <a:br>
              <a:rPr lang="en-GB" sz="1600" dirty="0"/>
            </a:br>
            <a:endParaRPr lang="en-GB" sz="1600"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7031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2099733"/>
            <a:ext cx="9409631" cy="2677648"/>
          </a:xfrm>
        </p:spPr>
        <p:txBody>
          <a:bodyPr/>
          <a:lstStyle/>
          <a:p>
            <a:r>
              <a:rPr lang="en-GB" sz="1800" dirty="0"/>
              <a:t>Completion of CAS is based on student achievement of the seven</a:t>
            </a:r>
            <a:br>
              <a:rPr lang="en-GB" sz="1800" dirty="0"/>
            </a:br>
            <a:r>
              <a:rPr lang="en-GB" sz="1800" dirty="0"/>
              <a:t>CAS learning </a:t>
            </a:r>
            <a:r>
              <a:rPr lang="en-GB" sz="1800" dirty="0" smtClean="0"/>
              <a:t>outcomes</a:t>
            </a:r>
            <a:br>
              <a:rPr lang="en-GB" sz="1800" dirty="0" smtClean="0"/>
            </a:br>
            <a:r>
              <a:rPr lang="en-GB" sz="1800" dirty="0"/>
              <a:t/>
            </a:r>
            <a:br>
              <a:rPr lang="en-GB" sz="1800" dirty="0"/>
            </a:br>
            <a:r>
              <a:rPr lang="en-GB" sz="1800" dirty="0"/>
              <a:t>. Through their </a:t>
            </a:r>
            <a:r>
              <a:rPr lang="en-GB" sz="1800" dirty="0" smtClean="0"/>
              <a:t>CAS </a:t>
            </a:r>
            <a:r>
              <a:rPr lang="en-GB" sz="1800" dirty="0"/>
              <a:t>portfolio, students provide the school with evidence demonstrating achievement of each learning </a:t>
            </a:r>
            <a:r>
              <a:rPr lang="en-GB" sz="1800" dirty="0" smtClean="0"/>
              <a:t>outcome</a:t>
            </a:r>
            <a:r>
              <a:rPr lang="en-GB" sz="1800" dirty="0"/>
              <a:t>.</a:t>
            </a:r>
            <a:br>
              <a:rPr lang="en-GB" sz="1800" dirty="0"/>
            </a:br>
            <a:r>
              <a:rPr lang="en-GB" sz="1800" dirty="0" smtClean="0"/>
              <a:t/>
            </a:r>
            <a:br>
              <a:rPr lang="en-GB" sz="1800" dirty="0" smtClean="0"/>
            </a:br>
            <a:r>
              <a:rPr lang="en-GB" sz="1800" dirty="0" smtClean="0"/>
              <a:t>Students </a:t>
            </a:r>
            <a:r>
              <a:rPr lang="en-GB" sz="1800" dirty="0"/>
              <a:t>engage in </a:t>
            </a:r>
            <a:r>
              <a:rPr lang="en-GB" sz="2000" b="1" dirty="0" smtClean="0"/>
              <a:t>CAS </a:t>
            </a:r>
            <a:r>
              <a:rPr lang="en-GB" sz="2000" b="1" dirty="0"/>
              <a:t>experiences </a:t>
            </a:r>
            <a:r>
              <a:rPr lang="en-GB" sz="1800" dirty="0" smtClean="0"/>
              <a:t>involving </a:t>
            </a:r>
            <a:r>
              <a:rPr lang="en-GB" sz="1800" dirty="0"/>
              <a:t>one or more of the three CAS strands. A CAS experience can </a:t>
            </a:r>
            <a:r>
              <a:rPr lang="en-GB" sz="1800" dirty="0" smtClean="0"/>
              <a:t>be </a:t>
            </a:r>
            <a:r>
              <a:rPr lang="en-GB" sz="1800" dirty="0"/>
              <a:t>a single event or may be an extended series of events.</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23159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0438" y="2671233"/>
            <a:ext cx="8825658" cy="2677648"/>
          </a:xfrm>
        </p:spPr>
        <p:txBody>
          <a:bodyPr/>
          <a:lstStyle/>
          <a:p>
            <a:r>
              <a:rPr lang="en-GB" sz="1400" dirty="0"/>
              <a:t>Further, students undertake a </a:t>
            </a:r>
            <a:r>
              <a:rPr lang="en-GB" sz="2000" b="1" dirty="0" smtClean="0"/>
              <a:t>CAS project of </a:t>
            </a:r>
            <a:r>
              <a:rPr lang="en-GB" sz="2000" b="1" dirty="0"/>
              <a:t>at least one month’s duration</a:t>
            </a:r>
            <a:r>
              <a:rPr lang="en-GB" sz="1400" dirty="0"/>
              <a:t> that challenges students to </a:t>
            </a:r>
            <a:r>
              <a:rPr lang="en-GB" sz="1400" dirty="0" smtClean="0"/>
              <a:t>show </a:t>
            </a:r>
            <a:r>
              <a:rPr lang="en-GB" sz="1400" dirty="0"/>
              <a:t>initiative, demonstrate perseverance, and develop skills such as collaboration, problem-solving, and </a:t>
            </a:r>
            <a:r>
              <a:rPr lang="en-GB" sz="1400" dirty="0" smtClean="0"/>
              <a:t>decision-making</a:t>
            </a:r>
            <a:r>
              <a:rPr lang="en-GB" sz="1400" dirty="0"/>
              <a:t>. The CAS project can address any single strand of CAS, or combine two or all three strands.</a:t>
            </a:r>
            <a:br>
              <a:rPr lang="en-GB" sz="1400" dirty="0"/>
            </a:br>
            <a:r>
              <a:rPr lang="en-GB" sz="1400" dirty="0" smtClean="0"/>
              <a:t/>
            </a:r>
            <a:br>
              <a:rPr lang="en-GB" sz="1400" dirty="0" smtClean="0"/>
            </a:br>
            <a:r>
              <a:rPr lang="en-GB" sz="1400" dirty="0" smtClean="0"/>
              <a:t>Students </a:t>
            </a:r>
            <a:r>
              <a:rPr lang="en-GB" sz="1400" dirty="0"/>
              <a:t>use the </a:t>
            </a:r>
            <a:r>
              <a:rPr lang="en-GB" sz="1400" dirty="0" smtClean="0"/>
              <a:t>CAS stages (investigation</a:t>
            </a:r>
            <a:r>
              <a:rPr lang="en-GB" sz="1400" dirty="0"/>
              <a:t>, preparation, action, reflection and demonstration) as a </a:t>
            </a:r>
            <a:br>
              <a:rPr lang="en-GB" sz="1400" dirty="0"/>
            </a:br>
            <a:r>
              <a:rPr lang="en-GB" sz="1400" dirty="0"/>
              <a:t>framework for CAS experiences and the CAS project.</a:t>
            </a:r>
            <a:br>
              <a:rPr lang="en-GB" sz="1400" dirty="0"/>
            </a:br>
            <a:r>
              <a:rPr lang="en-GB" sz="1400" dirty="0" smtClean="0"/>
              <a:t/>
            </a:r>
            <a:br>
              <a:rPr lang="en-GB" sz="1400" dirty="0" smtClean="0"/>
            </a:br>
            <a:r>
              <a:rPr lang="en-GB" sz="1400" dirty="0" smtClean="0"/>
              <a:t>There </a:t>
            </a:r>
            <a:r>
              <a:rPr lang="en-GB" sz="1400" dirty="0"/>
              <a:t>are three formal </a:t>
            </a:r>
            <a:r>
              <a:rPr lang="en-GB" sz="1400" dirty="0" smtClean="0"/>
              <a:t>documented interviews</a:t>
            </a:r>
            <a:r>
              <a:rPr lang="en-GB" sz="1400" dirty="0"/>
              <a:t> </a:t>
            </a:r>
            <a:r>
              <a:rPr lang="en-GB" sz="1400" dirty="0" smtClean="0"/>
              <a:t>students </a:t>
            </a:r>
            <a:r>
              <a:rPr lang="en-GB" sz="1400" dirty="0"/>
              <a:t>must have with their </a:t>
            </a:r>
            <a:r>
              <a:rPr lang="en-GB" sz="1400" dirty="0" smtClean="0"/>
              <a:t>CAS coordinator/adviser</a:t>
            </a:r>
            <a:r>
              <a:rPr lang="en-GB" sz="1400" dirty="0"/>
              <a:t>. The </a:t>
            </a:r>
            <a:r>
              <a:rPr lang="en-GB" sz="1400" dirty="0" smtClean="0"/>
              <a:t>first </a:t>
            </a:r>
            <a:r>
              <a:rPr lang="en-GB" sz="1400" dirty="0"/>
              <a:t>interview is at the beginning of the CAS programme, the second at the end of the first year, and the </a:t>
            </a:r>
            <a:r>
              <a:rPr lang="en-GB" sz="1400" dirty="0" smtClean="0"/>
              <a:t>third </a:t>
            </a:r>
            <a:r>
              <a:rPr lang="en-GB" sz="1400" dirty="0"/>
              <a:t>interview is at the end of the CAS programme.</a:t>
            </a:r>
            <a:br>
              <a:rPr lang="en-GB" sz="1400" dirty="0"/>
            </a:br>
            <a:r>
              <a:rPr lang="en-GB" sz="1400" dirty="0" smtClean="0"/>
              <a:t/>
            </a:r>
            <a:br>
              <a:rPr lang="en-GB" sz="1400" dirty="0" smtClean="0"/>
            </a:br>
            <a:r>
              <a:rPr lang="en-GB" sz="1400" dirty="0" smtClean="0"/>
              <a:t>CAS </a:t>
            </a:r>
            <a:r>
              <a:rPr lang="en-GB" sz="1400" dirty="0"/>
              <a:t>emphasizes </a:t>
            </a:r>
            <a:r>
              <a:rPr lang="en-GB" sz="1400" dirty="0" smtClean="0"/>
              <a:t>reflection</a:t>
            </a:r>
            <a:r>
              <a:rPr lang="en-GB" sz="1400" dirty="0"/>
              <a:t> </a:t>
            </a:r>
            <a:r>
              <a:rPr lang="en-GB" sz="1400" dirty="0" smtClean="0"/>
              <a:t>which </a:t>
            </a:r>
            <a:r>
              <a:rPr lang="en-GB" sz="1400" dirty="0"/>
              <a:t>is central to building a deep and rich experience in CAS. </a:t>
            </a:r>
            <a:r>
              <a:rPr lang="en-GB" sz="1400" dirty="0" smtClean="0"/>
              <a:t/>
            </a:r>
            <a:br>
              <a:rPr lang="en-GB" sz="1400" dirty="0" smtClean="0"/>
            </a:br>
            <a:r>
              <a:rPr lang="en-GB" sz="1400" dirty="0"/>
              <a:t/>
            </a:r>
            <a:br>
              <a:rPr lang="en-GB" sz="1400" dirty="0"/>
            </a:br>
            <a:r>
              <a:rPr lang="en-GB" sz="1400" dirty="0" smtClean="0"/>
              <a:t>Reflection informs </a:t>
            </a:r>
            <a:r>
              <a:rPr lang="en-GB" sz="1400" dirty="0"/>
              <a:t>students’ learning and growth by allowing students to explore ideas, skills, strengths, limitations </a:t>
            </a:r>
            <a:r>
              <a:rPr lang="en-GB" sz="1400" dirty="0" smtClean="0"/>
              <a:t>and </a:t>
            </a:r>
            <a:r>
              <a:rPr lang="en-GB" sz="1400" dirty="0"/>
              <a:t>areas for further development and consider how they may use prior learning in new </a:t>
            </a:r>
            <a:r>
              <a:rPr lang="en-GB" sz="1400" dirty="0" err="1"/>
              <a:t>contex</a:t>
            </a:r>
            <a:r>
              <a:rPr lang="en-GB" sz="1400" dirty="0"/>
              <a:t/>
            </a:r>
            <a:br>
              <a:rPr lang="en-GB" sz="1400" dirty="0"/>
            </a:br>
            <a:endParaRPr lang="en-GB" sz="1400" dirty="0"/>
          </a:p>
        </p:txBody>
      </p:sp>
      <p:sp>
        <p:nvSpPr>
          <p:cNvPr id="3" name="Subtitle 2"/>
          <p:cNvSpPr>
            <a:spLocks noGrp="1"/>
          </p:cNvSpPr>
          <p:nvPr>
            <p:ph type="subTitle" idx="1"/>
          </p:nvPr>
        </p:nvSpPr>
        <p:spPr>
          <a:xfrm>
            <a:off x="1239805" y="6858000"/>
            <a:ext cx="8825658" cy="3107871"/>
          </a:xfrm>
        </p:spPr>
        <p:txBody>
          <a:bodyPr/>
          <a:lstStyle/>
          <a:p>
            <a:endParaRPr lang="en-GB" dirty="0"/>
          </a:p>
        </p:txBody>
      </p:sp>
    </p:spTree>
    <p:extLst>
      <p:ext uri="{BB962C8B-B14F-4D97-AF65-F5344CB8AC3E}">
        <p14:creationId xmlns:p14="http://schemas.microsoft.com/office/powerpoint/2010/main" val="1568404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stretch>
            <a:fillRect/>
          </a:stretch>
        </p:blipFill>
        <p:spPr>
          <a:xfrm>
            <a:off x="740151" y="981985"/>
            <a:ext cx="5252440" cy="5015378"/>
          </a:xfrm>
          <a:prstGeom prst="rect">
            <a:avLst/>
          </a:prstGeom>
        </p:spPr>
      </p:pic>
      <p:pic>
        <p:nvPicPr>
          <p:cNvPr id="5" name="Picture 4"/>
          <p:cNvPicPr>
            <a:picLocks noChangeAspect="1"/>
          </p:cNvPicPr>
          <p:nvPr/>
        </p:nvPicPr>
        <p:blipFill>
          <a:blip r:embed="rId3"/>
          <a:stretch>
            <a:fillRect/>
          </a:stretch>
        </p:blipFill>
        <p:spPr>
          <a:xfrm>
            <a:off x="6498696" y="2237013"/>
            <a:ext cx="5842257" cy="3240169"/>
          </a:xfrm>
          <a:prstGeom prst="rect">
            <a:avLst/>
          </a:prstGeom>
        </p:spPr>
      </p:pic>
    </p:spTree>
    <p:extLst>
      <p:ext uri="{BB962C8B-B14F-4D97-AF65-F5344CB8AC3E}">
        <p14:creationId xmlns:p14="http://schemas.microsoft.com/office/powerpoint/2010/main" val="674763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dirty="0" smtClean="0"/>
              <a:t>One alternative</a:t>
            </a:r>
            <a:endParaRPr lang="en-GB" dirty="0"/>
          </a:p>
        </p:txBody>
      </p:sp>
    </p:spTree>
    <p:extLst>
      <p:ext uri="{BB962C8B-B14F-4D97-AF65-F5344CB8AC3E}">
        <p14:creationId xmlns:p14="http://schemas.microsoft.com/office/powerpoint/2010/main" val="876693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7" name="Picture 6"/>
          <p:cNvPicPr>
            <a:picLocks noChangeAspect="1"/>
          </p:cNvPicPr>
          <p:nvPr/>
        </p:nvPicPr>
        <p:blipFill>
          <a:blip r:embed="rId2"/>
          <a:stretch>
            <a:fillRect/>
          </a:stretch>
        </p:blipFill>
        <p:spPr>
          <a:xfrm>
            <a:off x="3306837" y="417444"/>
            <a:ext cx="5779553" cy="6025184"/>
          </a:xfrm>
          <a:prstGeom prst="rect">
            <a:avLst/>
          </a:prstGeom>
        </p:spPr>
      </p:pic>
      <p:sp>
        <p:nvSpPr>
          <p:cNvPr id="5" name="AutoShape 4" descr="https://fronter.com/oslois/links/link.phtml?idesc=1&amp;iid=735580&amp;sechash=96af11ce706ec8ac059fc6410e1bc68f"/>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6" descr="https://fronter.com/oslois/links/link.phtml?idesc=1&amp;iid=735580&amp;sechash=96af11ce706ec8ac059fc6410e1bc68f"/>
          <p:cNvSpPr>
            <a:spLocks noChangeAspect="1" noChangeArrowheads="1"/>
          </p:cNvSpPr>
          <p:nvPr/>
        </p:nvSpPr>
        <p:spPr bwMode="auto">
          <a:xfrm>
            <a:off x="155575" y="-18288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07039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b="1" dirty="0">
                <a:hlinkClick r:id="rId2"/>
              </a:rPr>
              <a:t>Learn about Eco-Schools USA! </a:t>
            </a:r>
            <a:endParaRPr lang="en-GB" b="1" dirty="0"/>
          </a:p>
          <a:p>
            <a:endParaRPr lang="en-GB" dirty="0"/>
          </a:p>
        </p:txBody>
      </p:sp>
    </p:spTree>
    <p:extLst>
      <p:ext uri="{BB962C8B-B14F-4D97-AF65-F5344CB8AC3E}">
        <p14:creationId xmlns:p14="http://schemas.microsoft.com/office/powerpoint/2010/main" val="2041392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284</TotalTime>
  <Words>170</Words>
  <Application>Microsoft Office PowerPoint</Application>
  <PresentationFormat>Widescreen</PresentationFormat>
  <Paragraphs>17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 Boardroom</vt:lpstr>
      <vt:lpstr>DP learners: take an active role in their community</vt:lpstr>
      <vt:lpstr>   How is CAS structured?   The three strands of CAS, which are often interwoven with particular activities, are characterized as follows:  Creativity – arts, and other experiences that involve creative thinking.  Activity – physical exertion contributing to a healthy lifestyle, complementing academic work elsewhere in the DP.  Service – an unpaid and voluntary exchange that has a learning benefit for the student. The rights, dignity and autonomy of all those involved are respected.  In order to demonstrate these concepts, students are required to undertake a CAS Project. The project challenges students to:  show initiative  demonstrate perseverance  develop skills such as collaboration, problem solving and decision making. </vt:lpstr>
      <vt:lpstr>Successful completion of CAS is a requirement for the award of the IB Diploma. While not formally assessed, students reflect on their CAS experiences and provide evidence in their CAS portfolios of achieving the  seven learning outcomes.  The CAS programme formally begins at the start of the Diploma Programme and continues regularly, ideally on a weekly basis, for at least 18 months with a reasonable balance between creativity, activity, and service.  All CAS students are expected to maintain and complete a CAS portfolio as evidence of their engagement with CAS. The CAS portfolio is a collection of evidence that showcases CAS experiences and for student  reflections; it is not formally assessed.   </vt:lpstr>
      <vt:lpstr>Completion of CAS is based on student achievement of the seven CAS learning outcomes  . Through their CAS portfolio, students provide the school with evidence demonstrating achievement of each learning outcome.  Students engage in CAS experiences involving one or more of the three CAS strands. A CAS experience can be a single event or may be an extended series of events.</vt:lpstr>
      <vt:lpstr>Further, students undertake a CAS project of at least one month’s duration that challenges students to show initiative, demonstrate perseverance, and develop skills such as collaboration, problem-solving, and decision-making. The CAS project can address any single strand of CAS, or combine two or all three strands.  Students use the CAS stages (investigation, preparation, action, reflection and demonstration) as a  framework for CAS experiences and the CAS project.  There are three formal documented interviews students must have with their CAS coordinator/adviser. The first interview is at the beginning of the CAS programme, the second at the end of the first year, and the third interview is at the end of the CAS programme.  CAS emphasizes reflection which is central to building a deep and rich experience in CAS.   Reflection informs students’ learning and growth by allowing students to explore ideas, skills, strengths, limitations and areas for further development and consider how they may use prior learning in new contex </vt:lpstr>
      <vt:lpstr>PowerPoint Presentation</vt:lpstr>
      <vt:lpstr>PowerPoint Presentation</vt:lpstr>
      <vt:lpstr>PowerPoint Presentation</vt:lpstr>
      <vt:lpstr>PowerPoint Presentation</vt:lpstr>
      <vt:lpstr>PowerPoint Presentation</vt:lpstr>
      <vt:lpstr>PowerPoint Presentation</vt:lpstr>
      <vt:lpstr>Foundation for Environmental Education Norway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 learners: take an active role in their community</dc:title>
  <dc:creator>ois</dc:creator>
  <cp:lastModifiedBy>ois</cp:lastModifiedBy>
  <cp:revision>16</cp:revision>
  <dcterms:created xsi:type="dcterms:W3CDTF">2016-06-01T20:30:12Z</dcterms:created>
  <dcterms:modified xsi:type="dcterms:W3CDTF">2016-06-02T22:23:54Z</dcterms:modified>
</cp:coreProperties>
</file>