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7" r:id="rId2"/>
    <p:sldId id="256" r:id="rId3"/>
    <p:sldId id="261" r:id="rId4"/>
    <p:sldId id="262" r:id="rId5"/>
    <p:sldId id="268" r:id="rId6"/>
    <p:sldId id="269" r:id="rId7"/>
    <p:sldId id="270" r:id="rId8"/>
    <p:sldId id="257" r:id="rId9"/>
    <p:sldId id="259" r:id="rId10"/>
    <p:sldId id="272" r:id="rId11"/>
    <p:sldId id="273" r:id="rId12"/>
    <p:sldId id="263" r:id="rId13"/>
    <p:sldId id="264" r:id="rId14"/>
    <p:sldId id="260" r:id="rId15"/>
    <p:sldId id="271" r:id="rId16"/>
    <p:sldId id="305" r:id="rId17"/>
    <p:sldId id="276" r:id="rId18"/>
    <p:sldId id="258" r:id="rId19"/>
    <p:sldId id="297" r:id="rId20"/>
    <p:sldId id="286" r:id="rId21"/>
    <p:sldId id="266" r:id="rId22"/>
    <p:sldId id="288" r:id="rId23"/>
    <p:sldId id="287" r:id="rId24"/>
    <p:sldId id="298" r:id="rId25"/>
    <p:sldId id="278" r:id="rId26"/>
    <p:sldId id="279" r:id="rId27"/>
    <p:sldId id="280" r:id="rId28"/>
    <p:sldId id="299" r:id="rId29"/>
    <p:sldId id="289" r:id="rId30"/>
    <p:sldId id="274" r:id="rId31"/>
    <p:sldId id="290" r:id="rId32"/>
    <p:sldId id="284" r:id="rId33"/>
    <p:sldId id="293" r:id="rId34"/>
    <p:sldId id="294" r:id="rId35"/>
    <p:sldId id="300" r:id="rId36"/>
    <p:sldId id="291" r:id="rId37"/>
    <p:sldId id="265" r:id="rId38"/>
    <p:sldId id="267" r:id="rId39"/>
    <p:sldId id="296" r:id="rId40"/>
    <p:sldId id="301" r:id="rId41"/>
    <p:sldId id="281" r:id="rId42"/>
    <p:sldId id="285" r:id="rId43"/>
    <p:sldId id="292" r:id="rId44"/>
    <p:sldId id="295" r:id="rId45"/>
    <p:sldId id="302" r:id="rId46"/>
    <p:sldId id="282" r:id="rId47"/>
    <p:sldId id="283" r:id="rId48"/>
    <p:sldId id="303" r:id="rId49"/>
    <p:sldId id="304" r:id="rId50"/>
    <p:sldId id="27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393E"/>
    <a:srgbClr val="75AA9C"/>
    <a:srgbClr val="EC9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6" d="100"/>
          <a:sy n="66" d="100"/>
        </p:scale>
        <p:origin x="546" y="66"/>
      </p:cViewPr>
      <p:guideLst>
        <p:guide orient="horz" pos="2160"/>
        <p:guide pos="2880"/>
      </p:guideLst>
    </p:cSldViewPr>
  </p:slideViewPr>
  <p:notesTextViewPr>
    <p:cViewPr>
      <p:scale>
        <a:sx n="100" d="100"/>
        <a:sy n="100" d="100"/>
      </p:scale>
      <p:origin x="0" y="0"/>
    </p:cViewPr>
  </p:notesTextViewPr>
  <p:sorterViewPr>
    <p:cViewPr>
      <p:scale>
        <a:sx n="182" d="100"/>
        <a:sy n="182" d="100"/>
      </p:scale>
      <p:origin x="0" y="9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nb-NO"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9DEBAEAA-ABF8-0B4E-9B18-F9B34A39D87E}" type="datetimeFigureOut">
              <a:rPr lang="en-US" smtClean="0"/>
              <a:pPr/>
              <a:t>11/30/2015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6B73F635-758F-F047-9551-27171AB11A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9DEBAEAA-ABF8-0B4E-9B18-F9B34A39D87E}"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9DEBAEAA-ABF8-0B4E-9B18-F9B34A39D87E}" type="datetimeFigureOut">
              <a:rPr lang="en-US" smtClean="0"/>
              <a:pPr/>
              <a:t>11/30/2015</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6B73F635-758F-F047-9551-27171AB11A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9DEBAEAA-ABF8-0B4E-9B18-F9B34A39D87E}"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9DEBAEAA-ABF8-0B4E-9B18-F9B34A39D87E}" type="datetimeFigureOut">
              <a:rPr lang="en-US" smtClean="0"/>
              <a:pPr/>
              <a:t>11/30/2015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6B73F635-758F-F047-9551-27171AB11A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nb-NO"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9DEBAEAA-ABF8-0B4E-9B18-F9B34A39D87E}"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7" name="Date Placeholder 6"/>
          <p:cNvSpPr>
            <a:spLocks noGrp="1"/>
          </p:cNvSpPr>
          <p:nvPr>
            <p:ph type="dt" sz="half" idx="10"/>
          </p:nvPr>
        </p:nvSpPr>
        <p:spPr/>
        <p:txBody>
          <a:bodyPr/>
          <a:lstStyle/>
          <a:p>
            <a:fld id="{9DEBAEAA-ABF8-0B4E-9B18-F9B34A39D87E}" type="datetimeFigureOut">
              <a:rPr lang="en-US" smtClean="0"/>
              <a:pPr/>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nb-NO" smtClean="0"/>
              <a:t>Click to edit Master title style</a:t>
            </a:r>
            <a:endParaRPr kumimoji="0" lang="en-US"/>
          </a:p>
        </p:txBody>
      </p:sp>
      <p:sp>
        <p:nvSpPr>
          <p:cNvPr id="3" name="Date Placeholder 2"/>
          <p:cNvSpPr>
            <a:spLocks noGrp="1"/>
          </p:cNvSpPr>
          <p:nvPr>
            <p:ph type="dt" sz="half" idx="10"/>
          </p:nvPr>
        </p:nvSpPr>
        <p:spPr/>
        <p:txBody>
          <a:bodyPr/>
          <a:lstStyle/>
          <a:p>
            <a:fld id="{9DEBAEAA-ABF8-0B4E-9B18-F9B34A39D87E}" type="datetimeFigureOut">
              <a:rPr lang="en-US" smtClean="0"/>
              <a:pPr/>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DEBAEAA-ABF8-0B4E-9B18-F9B34A39D87E}" type="datetimeFigureOut">
              <a:rPr lang="en-US" smtClean="0"/>
              <a:pPr/>
              <a:t>11/30/2015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nb-NO"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nb-NO"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9DEBAEAA-ABF8-0B4E-9B18-F9B34A39D87E}"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nb-NO"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nb-NO" smtClean="0"/>
              <a:t>Click to edit Master text styles</a:t>
            </a:r>
          </a:p>
        </p:txBody>
      </p:sp>
      <p:sp>
        <p:nvSpPr>
          <p:cNvPr id="5" name="Date Placeholder 4"/>
          <p:cNvSpPr>
            <a:spLocks noGrp="1"/>
          </p:cNvSpPr>
          <p:nvPr>
            <p:ph type="dt" sz="half" idx="10"/>
          </p:nvPr>
        </p:nvSpPr>
        <p:spPr/>
        <p:txBody>
          <a:bodyPr/>
          <a:lstStyle/>
          <a:p>
            <a:fld id="{9DEBAEAA-ABF8-0B4E-9B18-F9B34A39D87E}"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3F635-758F-F047-9551-27171AB11A3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nb-NO"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nb-NO"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nb-NO" smtClean="0"/>
              <a:t>Click to edit Master text styles</a:t>
            </a:r>
          </a:p>
          <a:p>
            <a:pPr lvl="1" eaLnBrk="1" latinLnBrk="0" hangingPunct="1"/>
            <a:r>
              <a:rPr kumimoji="0" lang="nb-NO" smtClean="0"/>
              <a:t>Second level</a:t>
            </a:r>
          </a:p>
          <a:p>
            <a:pPr lvl="2" eaLnBrk="1" latinLnBrk="0" hangingPunct="1"/>
            <a:r>
              <a:rPr kumimoji="0" lang="nb-NO" smtClean="0"/>
              <a:t>Third level</a:t>
            </a:r>
          </a:p>
          <a:p>
            <a:pPr lvl="3" eaLnBrk="1" latinLnBrk="0" hangingPunct="1"/>
            <a:r>
              <a:rPr kumimoji="0" lang="nb-NO" smtClean="0"/>
              <a:t>Fourth level</a:t>
            </a:r>
          </a:p>
          <a:p>
            <a:pPr lvl="4" eaLnBrk="1" latinLnBrk="0" hangingPunct="1"/>
            <a:r>
              <a:rPr kumimoji="0" lang="nb-NO"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9DEBAEAA-ABF8-0B4E-9B18-F9B34A39D87E}" type="datetimeFigureOut">
              <a:rPr lang="en-US" smtClean="0"/>
              <a:pPr/>
              <a:t>11/30/2015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6B73F635-758F-F047-9551-27171AB11A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newsrss.bbc.co.uk/1/hi/world/asia-pacific/2122068.st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news.bbc.co.uk/2/hi/7620816.s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diigo.com/bookmark/http:/www.unifem.org?gname=ib-geography-2009-patterns-and-change"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livehonestly.com/10-bestworst-countries-to-be-a-woma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irleffect.org/video"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av1FFB9M5uU&amp;playnext=1&amp;list=PLD031D1EA711D09B4&amp;index=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iigo.com/bookmark/http:/www.youtube.com/watch?v=av1FFB9M5uU?gname=ib-geography-2009-patterns-and-chang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hdr.undp.org/en/statistics/indices/gdi_ge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hdr.undp.org/en/media/HDR_2009_EN_Table_K.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population</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76200" y="1822174"/>
            <a:ext cx="8229600" cy="42738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9028" y="685800"/>
            <a:ext cx="8580172" cy="4876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8600" y="660518"/>
            <a:ext cx="8686800" cy="55116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EC97DD"/>
                </a:solidFill>
                <a:hlinkClick r:id="rId2"/>
              </a:rPr>
              <a:t>Korea’s (only) woman on top</a:t>
            </a:r>
            <a:endParaRPr lang="en-US" dirty="0" smtClean="0">
              <a:solidFill>
                <a:srgbClr val="EC97DD"/>
              </a:solidFill>
            </a:endParaRPr>
          </a:p>
          <a:p>
            <a:endParaRPr lang="en-US" dirty="0"/>
          </a:p>
          <a:p>
            <a:endParaRPr lang="en-US" dirty="0">
              <a:solidFill>
                <a:srgbClr val="D488C5"/>
              </a:solidFill>
            </a:endParaRPr>
          </a:p>
        </p:txBody>
      </p:sp>
      <p:pic>
        <p:nvPicPr>
          <p:cNvPr id="5" name="Picture 4"/>
          <p:cNvPicPr>
            <a:picLocks noChangeAspect="1"/>
          </p:cNvPicPr>
          <p:nvPr/>
        </p:nvPicPr>
        <p:blipFill>
          <a:blip r:embed="rId3"/>
          <a:stretch>
            <a:fillRect/>
          </a:stretch>
        </p:blipFill>
        <p:spPr>
          <a:xfrm>
            <a:off x="457200" y="2438400"/>
            <a:ext cx="5334000" cy="4000500"/>
          </a:xfrm>
          <a:prstGeom prst="rect">
            <a:avLst/>
          </a:prstGeom>
        </p:spPr>
      </p:pic>
      <p:pic>
        <p:nvPicPr>
          <p:cNvPr id="6" name="Picture 5"/>
          <p:cNvPicPr>
            <a:picLocks noChangeAspect="1"/>
          </p:cNvPicPr>
          <p:nvPr/>
        </p:nvPicPr>
        <p:blipFill>
          <a:blip r:embed="rId4"/>
          <a:stretch>
            <a:fillRect/>
          </a:stretch>
        </p:blipFill>
        <p:spPr>
          <a:xfrm>
            <a:off x="5791200" y="25400"/>
            <a:ext cx="1905000" cy="2413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752600"/>
            <a:ext cx="4800600" cy="3916363"/>
          </a:xfrm>
        </p:spPr>
        <p:txBody>
          <a:bodyPr/>
          <a:lstStyle/>
          <a:p>
            <a:r>
              <a:rPr lang="en-US" dirty="0" smtClean="0">
                <a:hlinkClick r:id="rId2"/>
              </a:rPr>
              <a:t>Women to rule Rwanda parliament</a:t>
            </a:r>
            <a:endParaRPr lang="en-US" dirty="0"/>
          </a:p>
        </p:txBody>
      </p:sp>
      <p:pic>
        <p:nvPicPr>
          <p:cNvPr id="4" name="Picture 3"/>
          <p:cNvPicPr>
            <a:picLocks noChangeAspect="1"/>
          </p:cNvPicPr>
          <p:nvPr/>
        </p:nvPicPr>
        <p:blipFill>
          <a:blip r:embed="rId3"/>
          <a:stretch>
            <a:fillRect/>
          </a:stretch>
        </p:blipFill>
        <p:spPr>
          <a:xfrm>
            <a:off x="3962400" y="-50800"/>
            <a:ext cx="5181600" cy="6908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UNIFEM</a:t>
            </a:r>
            <a:endParaRPr lang="en-US" dirty="0"/>
          </a:p>
        </p:txBody>
      </p:sp>
      <p:pic>
        <p:nvPicPr>
          <p:cNvPr id="5" name="Picture 4"/>
          <p:cNvPicPr>
            <a:picLocks noChangeAspect="1"/>
          </p:cNvPicPr>
          <p:nvPr/>
        </p:nvPicPr>
        <p:blipFill>
          <a:blip r:embed="rId3"/>
          <a:stretch>
            <a:fillRect/>
          </a:stretch>
        </p:blipFill>
        <p:spPr>
          <a:xfrm>
            <a:off x="2774950" y="2519363"/>
            <a:ext cx="3594100" cy="3606800"/>
          </a:xfrm>
          <a:prstGeom prst="rect">
            <a:avLst/>
          </a:prstGeom>
        </p:spPr>
      </p:pic>
      <p:pic>
        <p:nvPicPr>
          <p:cNvPr id="6" name="Picture 5"/>
          <p:cNvPicPr>
            <a:picLocks noChangeAspect="1"/>
          </p:cNvPicPr>
          <p:nvPr/>
        </p:nvPicPr>
        <p:blipFill>
          <a:blip r:embed="rId4"/>
          <a:stretch>
            <a:fillRect/>
          </a:stretch>
        </p:blipFill>
        <p:spPr>
          <a:xfrm>
            <a:off x="3200400" y="1600200"/>
            <a:ext cx="2540000" cy="914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8153400" cy="4846320"/>
          </a:xfrm>
        </p:spPr>
        <p:txBody>
          <a:bodyPr/>
          <a:lstStyle/>
          <a:p>
            <a:pPr>
              <a:buNone/>
            </a:pPr>
            <a:r>
              <a:rPr lang="en-US" b="1" dirty="0" smtClean="0"/>
              <a:t>   </a:t>
            </a:r>
            <a:r>
              <a:rPr lang="en-US" b="1" dirty="0" smtClean="0">
                <a:solidFill>
                  <a:srgbClr val="75AA9C"/>
                </a:solidFill>
              </a:rPr>
              <a:t>Every country has made progress </a:t>
            </a:r>
          </a:p>
          <a:p>
            <a:pPr>
              <a:buNone/>
            </a:pPr>
            <a:r>
              <a:rPr lang="en-US" b="1" dirty="0" smtClean="0">
                <a:solidFill>
                  <a:srgbClr val="75AA9C"/>
                </a:solidFill>
              </a:rPr>
              <a:t>   in developing women's capabilities, </a:t>
            </a:r>
            <a:endParaRPr lang="en-US" dirty="0">
              <a:solidFill>
                <a:srgbClr val="75AA9C"/>
              </a:solidFill>
            </a:endParaRPr>
          </a:p>
        </p:txBody>
      </p:sp>
      <p:pic>
        <p:nvPicPr>
          <p:cNvPr id="4" name="Picture 3"/>
          <p:cNvPicPr>
            <a:picLocks noChangeAspect="1"/>
          </p:cNvPicPr>
          <p:nvPr/>
        </p:nvPicPr>
        <p:blipFill>
          <a:blip r:embed="rId2"/>
          <a:stretch>
            <a:fillRect/>
          </a:stretch>
        </p:blipFill>
        <p:spPr>
          <a:xfrm>
            <a:off x="1270000" y="1054100"/>
            <a:ext cx="5435600" cy="4965700"/>
          </a:xfrm>
          <a:prstGeom prst="rect">
            <a:avLst/>
          </a:prstGeom>
        </p:spPr>
      </p:pic>
      <p:sp>
        <p:nvSpPr>
          <p:cNvPr id="5" name="Rectangle 4"/>
          <p:cNvSpPr/>
          <p:nvPr/>
        </p:nvSpPr>
        <p:spPr>
          <a:xfrm>
            <a:off x="457200" y="5867400"/>
            <a:ext cx="6781800" cy="954107"/>
          </a:xfrm>
          <a:prstGeom prst="rect">
            <a:avLst/>
          </a:prstGeom>
        </p:spPr>
        <p:txBody>
          <a:bodyPr wrap="square">
            <a:spAutoFit/>
          </a:bodyPr>
          <a:lstStyle/>
          <a:p>
            <a:r>
              <a:rPr lang="en-US" sz="2400" b="1" dirty="0" smtClean="0">
                <a:solidFill>
                  <a:srgbClr val="C2393E"/>
                </a:solidFill>
              </a:rPr>
              <a:t>but women and men still live in an </a:t>
            </a:r>
            <a:r>
              <a:rPr lang="en-US" sz="3200" b="1" dirty="0" smtClean="0">
                <a:solidFill>
                  <a:srgbClr val="C2393E"/>
                </a:solidFill>
              </a:rPr>
              <a:t>unequal</a:t>
            </a:r>
            <a:r>
              <a:rPr lang="en-US" sz="2400" b="1" dirty="0" smtClean="0">
                <a:solidFill>
                  <a:srgbClr val="C2393E"/>
                </a:solidFill>
              </a:rPr>
              <a:t> world.</a:t>
            </a:r>
            <a:endParaRPr lang="en-US" sz="2400" dirty="0">
              <a:solidFill>
                <a:srgbClr val="C2393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Geography all the way</a:t>
            </a:r>
            <a:endParaRPr lang="en-US" dirty="0"/>
          </a:p>
        </p:txBody>
      </p:sp>
      <p:sp>
        <p:nvSpPr>
          <p:cNvPr id="3" name="Content Placeholder 2"/>
          <p:cNvSpPr>
            <a:spLocks noGrp="1"/>
          </p:cNvSpPr>
          <p:nvPr>
            <p:ph idx="1"/>
          </p:nvPr>
        </p:nvSpPr>
        <p:spPr/>
        <p:txBody>
          <a:bodyPr>
            <a:normAutofit lnSpcReduction="10000"/>
          </a:bodyPr>
          <a:lstStyle/>
          <a:p>
            <a:r>
              <a:rPr lang="en-US" dirty="0" smtClean="0"/>
              <a:t>Gender inequalities in culture and status</a:t>
            </a:r>
          </a:p>
          <a:p>
            <a:r>
              <a:rPr lang="en-US" dirty="0" smtClean="0"/>
              <a:t>Gender inequalities in education</a:t>
            </a:r>
          </a:p>
          <a:p>
            <a:r>
              <a:rPr lang="en-US" dirty="0" smtClean="0"/>
              <a:t>Gender inequalities in birth ratios and family size</a:t>
            </a:r>
          </a:p>
          <a:p>
            <a:r>
              <a:rPr lang="en-US" dirty="0" smtClean="0"/>
              <a:t>Gender inequalities in employment</a:t>
            </a:r>
          </a:p>
          <a:p>
            <a:r>
              <a:rPr lang="en-US" dirty="0" smtClean="0"/>
              <a:t>Gender inequalities in empowerment</a:t>
            </a:r>
          </a:p>
          <a:p>
            <a:r>
              <a:rPr lang="en-US" dirty="0" smtClean="0"/>
              <a:t>Gender inequalities in health and life expectancy</a:t>
            </a:r>
          </a:p>
          <a:p>
            <a:r>
              <a:rPr lang="en-US" dirty="0" smtClean="0"/>
              <a:t>Gender inequalities in migration</a:t>
            </a:r>
          </a:p>
          <a:p>
            <a:r>
              <a:rPr lang="en-US" dirty="0" smtClean="0"/>
              <a:t>Gender inequalities in legal rights and land tenure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Geography all the way</a:t>
            </a:r>
            <a:endParaRPr lang="en-US" dirty="0"/>
          </a:p>
        </p:txBody>
      </p:sp>
      <p:sp>
        <p:nvSpPr>
          <p:cNvPr id="3" name="Content Placeholder 2"/>
          <p:cNvSpPr>
            <a:spLocks noGrp="1"/>
          </p:cNvSpPr>
          <p:nvPr>
            <p:ph idx="1"/>
          </p:nvPr>
        </p:nvSpPr>
        <p:spPr>
          <a:xfrm>
            <a:off x="457200" y="1828800"/>
            <a:ext cx="7239000" cy="4846320"/>
          </a:xfrm>
        </p:spPr>
        <p:txBody>
          <a:bodyPr>
            <a:normAutofit/>
          </a:bodyPr>
          <a:lstStyle/>
          <a:p>
            <a:r>
              <a:rPr lang="en-US" dirty="0" smtClean="0"/>
              <a:t>Gender inequalities in gender and status</a:t>
            </a:r>
            <a:endParaRPr lang="en-US" dirty="0"/>
          </a:p>
        </p:txBody>
      </p:sp>
      <p:pic>
        <p:nvPicPr>
          <p:cNvPr id="4" name="Picture 3"/>
          <p:cNvPicPr>
            <a:picLocks noChangeAspect="1"/>
          </p:cNvPicPr>
          <p:nvPr/>
        </p:nvPicPr>
        <p:blipFill>
          <a:blip r:embed="rId2"/>
          <a:stretch>
            <a:fillRect/>
          </a:stretch>
        </p:blipFill>
        <p:spPr>
          <a:xfrm>
            <a:off x="3573556" y="2667000"/>
            <a:ext cx="2370044" cy="3581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normAutofit/>
          </a:bodyPr>
          <a:lstStyle/>
          <a:p>
            <a:r>
              <a:rPr lang="en-US" sz="2800" dirty="0" smtClean="0">
                <a:hlinkClick r:id="rId2"/>
              </a:rPr>
              <a:t>Best and worst places to be a woman</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09600" y="1600200"/>
            <a:ext cx="6921500" cy="4699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7239000" cy="4846320"/>
          </a:xfrm>
        </p:spPr>
        <p:txBody>
          <a:bodyPr>
            <a:normAutofit/>
          </a:bodyPr>
          <a:lstStyle/>
          <a:p>
            <a:endParaRPr lang="en-US" dirty="0" smtClean="0"/>
          </a:p>
          <a:p>
            <a:r>
              <a:rPr lang="en-US" dirty="0" smtClean="0"/>
              <a:t>Gender inequalities in education</a:t>
            </a:r>
            <a:endParaRPr lang="en-US" dirty="0"/>
          </a:p>
        </p:txBody>
      </p:sp>
      <p:pic>
        <p:nvPicPr>
          <p:cNvPr id="5" name="Picture 4"/>
          <p:cNvPicPr>
            <a:picLocks noChangeAspect="1"/>
          </p:cNvPicPr>
          <p:nvPr/>
        </p:nvPicPr>
        <p:blipFill>
          <a:blip r:embed="rId2"/>
          <a:stretch>
            <a:fillRect/>
          </a:stretch>
        </p:blipFill>
        <p:spPr>
          <a:xfrm>
            <a:off x="2819400" y="2679700"/>
            <a:ext cx="2514600" cy="35204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4267200" y="-34404"/>
            <a:ext cx="4876800" cy="6987654"/>
          </a:xfrm>
          <a:prstGeom prst="rect">
            <a:avLst/>
          </a:prstGeom>
        </p:spPr>
      </p:pic>
      <p:sp>
        <p:nvSpPr>
          <p:cNvPr id="5" name="Title 4"/>
          <p:cNvSpPr>
            <a:spLocks noGrp="1"/>
          </p:cNvSpPr>
          <p:nvPr>
            <p:ph type="ctrTitle"/>
          </p:nvPr>
        </p:nvSpPr>
        <p:spPr/>
        <p:txBody>
          <a:bodyPr/>
          <a:lstStyle/>
          <a:p>
            <a:endParaRPr lang="en-US" dirty="0"/>
          </a:p>
        </p:txBody>
      </p:sp>
      <p:sp>
        <p:nvSpPr>
          <p:cNvPr id="6" name="Title 1"/>
          <p:cNvSpPr txBox="1">
            <a:spLocks/>
          </p:cNvSpPr>
          <p:nvPr/>
        </p:nvSpPr>
        <p:spPr>
          <a:xfrm>
            <a:off x="-3352800" y="1600200"/>
            <a:ext cx="8382000" cy="1470025"/>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hlinkClick r:id="rId3"/>
              </a:rPr>
              <a:t>The Girl Effect</a:t>
            </a:r>
            <a:endParaRPr kumimoji="0" lang="en-US" sz="42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Education</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04800" y="1233171"/>
            <a:ext cx="7543800" cy="539622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609600" y="1600200"/>
            <a:ext cx="3276600" cy="3962400"/>
          </a:xfrm>
          <a:prstGeom prst="rect">
            <a:avLst/>
          </a:prstGeom>
        </p:spPr>
      </p:pic>
      <p:sp>
        <p:nvSpPr>
          <p:cNvPr id="6" name="Rectangle 5"/>
          <p:cNvSpPr/>
          <p:nvPr/>
        </p:nvSpPr>
        <p:spPr>
          <a:xfrm>
            <a:off x="4191000" y="1008090"/>
            <a:ext cx="3505200" cy="5447646"/>
          </a:xfrm>
          <a:prstGeom prst="rect">
            <a:avLst/>
          </a:prstGeom>
        </p:spPr>
        <p:txBody>
          <a:bodyPr wrap="square">
            <a:spAutoFit/>
          </a:bodyPr>
          <a:lstStyle/>
          <a:p>
            <a:r>
              <a:rPr lang="en-US" sz="2800" dirty="0" smtClean="0">
                <a:solidFill>
                  <a:srgbClr val="9A0000"/>
                </a:solidFill>
                <a:latin typeface="Georgia"/>
              </a:rPr>
              <a:t>Enrolling girls  in record numbers</a:t>
            </a:r>
          </a:p>
          <a:p>
            <a:endParaRPr lang="en-US" sz="2800" i="1" dirty="0" smtClean="0">
              <a:solidFill>
                <a:srgbClr val="9A0000"/>
              </a:solidFill>
              <a:latin typeface="Georgia"/>
            </a:endParaRPr>
          </a:p>
          <a:p>
            <a:r>
              <a:rPr lang="en-US" i="1" dirty="0" smtClean="0">
                <a:solidFill>
                  <a:srgbClr val="726F72"/>
                </a:solidFill>
                <a:latin typeface="Georgia"/>
              </a:rPr>
              <a:t>In the poorest countries, girls account for 55 percent of all out-of-school children. Although these numbers represent considerable progress—30 years ago, girls represented only 38 percent of primary school enrollments—disparities remain due to gender-specific obstacles. For example, girls are expected to help with housework, and many face sexual harassment getting to school and in the classroom.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54588" y="704850"/>
            <a:ext cx="6536812" cy="54673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76399" y="0"/>
            <a:ext cx="5113533" cy="7086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7239000" cy="4846320"/>
          </a:xfrm>
        </p:spPr>
        <p:txBody>
          <a:bodyPr/>
          <a:lstStyle/>
          <a:p>
            <a:endParaRPr lang="en-US" dirty="0" smtClean="0"/>
          </a:p>
          <a:p>
            <a:r>
              <a:rPr lang="en-US" dirty="0" smtClean="0"/>
              <a:t>Gender inequalities in birth rate and family size</a:t>
            </a:r>
            <a:endParaRPr lang="en-US" dirty="0"/>
          </a:p>
        </p:txBody>
      </p:sp>
      <p:pic>
        <p:nvPicPr>
          <p:cNvPr id="4" name="Picture 3"/>
          <p:cNvPicPr>
            <a:picLocks noChangeAspect="1"/>
          </p:cNvPicPr>
          <p:nvPr/>
        </p:nvPicPr>
        <p:blipFill>
          <a:blip r:embed="rId2"/>
          <a:stretch>
            <a:fillRect/>
          </a:stretch>
        </p:blipFill>
        <p:spPr>
          <a:xfrm>
            <a:off x="1511300" y="2828310"/>
            <a:ext cx="5194300" cy="292479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28799" y="-15545"/>
            <a:ext cx="5051451" cy="679734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76200" y="221473"/>
            <a:ext cx="9067800" cy="617297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944" y="584917"/>
            <a:ext cx="9159944" cy="449508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7239000" cy="4846320"/>
          </a:xfrm>
        </p:spPr>
        <p:txBody>
          <a:bodyPr/>
          <a:lstStyle/>
          <a:p>
            <a:endParaRPr lang="en-US" dirty="0" smtClean="0"/>
          </a:p>
          <a:p>
            <a:r>
              <a:rPr lang="en-US" dirty="0" smtClean="0"/>
              <a:t>Gender inequalities in employment</a:t>
            </a:r>
            <a:endParaRPr lang="en-US" dirty="0"/>
          </a:p>
        </p:txBody>
      </p:sp>
      <p:pic>
        <p:nvPicPr>
          <p:cNvPr id="5" name="Picture 4"/>
          <p:cNvPicPr>
            <a:picLocks noChangeAspect="1"/>
          </p:cNvPicPr>
          <p:nvPr/>
        </p:nvPicPr>
        <p:blipFill>
          <a:blip r:embed="rId2"/>
          <a:stretch>
            <a:fillRect/>
          </a:stretch>
        </p:blipFill>
        <p:spPr>
          <a:xfrm>
            <a:off x="2895600" y="2895600"/>
            <a:ext cx="2540000" cy="2540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4007" y="838200"/>
            <a:ext cx="8837593" cy="57531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Gender equality as smart economics</a:t>
            </a:r>
            <a:endParaRPr lang="en-US" dirty="0"/>
          </a:p>
        </p:txBody>
      </p:sp>
      <p:pic>
        <p:nvPicPr>
          <p:cNvPr id="4" name="Picture 3"/>
          <p:cNvPicPr>
            <a:picLocks noChangeAspect="1"/>
          </p:cNvPicPr>
          <p:nvPr/>
        </p:nvPicPr>
        <p:blipFill>
          <a:blip r:embed="rId3"/>
          <a:stretch>
            <a:fillRect/>
          </a:stretch>
        </p:blipFill>
        <p:spPr>
          <a:xfrm>
            <a:off x="1295400" y="2362200"/>
            <a:ext cx="5613400" cy="3098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 </a:t>
            </a:r>
            <a:r>
              <a:rPr lang="en-US" sz="2400" i="1" dirty="0" smtClean="0"/>
              <a:t>Government intervention is necessary </a:t>
            </a:r>
            <a:endParaRPr lang="en-US" sz="2400" dirty="0"/>
          </a:p>
        </p:txBody>
      </p:sp>
      <p:sp>
        <p:nvSpPr>
          <p:cNvPr id="3" name="Content Placeholder 2"/>
          <p:cNvSpPr>
            <a:spLocks noGrp="1"/>
          </p:cNvSpPr>
          <p:nvPr>
            <p:ph idx="1"/>
          </p:nvPr>
        </p:nvSpPr>
        <p:spPr/>
        <p:txBody>
          <a:bodyPr wrap="square">
            <a:normAutofit/>
          </a:bodyPr>
          <a:lstStyle/>
          <a:p>
            <a:pPr>
              <a:buNone/>
            </a:pPr>
            <a:endParaRPr lang="en-US" i="1" dirty="0" smtClean="0"/>
          </a:p>
          <a:p>
            <a:r>
              <a:rPr lang="en-US" i="1" dirty="0" smtClean="0"/>
              <a:t>through policy reforms </a:t>
            </a:r>
            <a:r>
              <a:rPr lang="en-US" sz="1600" i="1" dirty="0" smtClean="0"/>
              <a:t>(</a:t>
            </a:r>
            <a:r>
              <a:rPr lang="en-US" sz="1600" dirty="0" smtClean="0"/>
              <a:t>Sweden has allowed parents of children under age ten the right to shorten their workday by two hours</a:t>
            </a:r>
            <a:r>
              <a:rPr lang="en-US" sz="1600" i="1" dirty="0" smtClean="0"/>
              <a:t>) </a:t>
            </a:r>
          </a:p>
          <a:p>
            <a:endParaRPr lang="en-US" sz="1600" i="1" dirty="0" smtClean="0"/>
          </a:p>
          <a:p>
            <a:r>
              <a:rPr lang="en-US" i="1" dirty="0" smtClean="0"/>
              <a:t>and affirmative actions</a:t>
            </a:r>
            <a:r>
              <a:rPr lang="en-US" sz="1400" i="1" dirty="0" smtClean="0"/>
              <a:t> (</a:t>
            </a:r>
            <a:r>
              <a:rPr lang="en-US" sz="1600" dirty="0" smtClean="0"/>
              <a:t>Some countries have expanded public services to day-care </a:t>
            </a:r>
            <a:r>
              <a:rPr lang="en-US" sz="1600" dirty="0" err="1" smtClean="0"/>
              <a:t>centres</a:t>
            </a:r>
            <a:r>
              <a:rPr lang="en-US" sz="1600" dirty="0" smtClean="0"/>
              <a:t> and school lunches, helping women  and men to pursue careers)</a:t>
            </a:r>
            <a:r>
              <a:rPr lang="en-US" sz="1600" i="1" dirty="0" smtClean="0"/>
              <a:t>. </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95500" y="762000"/>
            <a:ext cx="4953000" cy="5334000"/>
          </a:xfrm>
          <a:prstGeom prst="rect">
            <a:avLst/>
          </a:prstGeom>
        </p:spPr>
      </p:pic>
      <p:pic>
        <p:nvPicPr>
          <p:cNvPr id="5" name="Picture 4"/>
          <p:cNvPicPr>
            <a:picLocks noChangeAspect="1"/>
          </p:cNvPicPr>
          <p:nvPr/>
        </p:nvPicPr>
        <p:blipFill>
          <a:blip r:embed="rId3"/>
          <a:stretch>
            <a:fillRect/>
          </a:stretch>
        </p:blipFill>
        <p:spPr>
          <a:xfrm>
            <a:off x="647700" y="19050"/>
            <a:ext cx="7848600" cy="68199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600200" y="359084"/>
            <a:ext cx="4561218" cy="634651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8462" y="762000"/>
            <a:ext cx="7313938" cy="54673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11200" y="914400"/>
            <a:ext cx="7209928" cy="492125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Gender inequalities in empowerment</a:t>
            </a:r>
            <a:endParaRPr lang="en-US" dirty="0"/>
          </a:p>
        </p:txBody>
      </p:sp>
      <p:pic>
        <p:nvPicPr>
          <p:cNvPr id="4" name="Picture 3"/>
          <p:cNvPicPr>
            <a:picLocks noChangeAspect="1"/>
          </p:cNvPicPr>
          <p:nvPr/>
        </p:nvPicPr>
        <p:blipFill>
          <a:blip r:embed="rId2"/>
          <a:stretch>
            <a:fillRect/>
          </a:stretch>
        </p:blipFill>
        <p:spPr>
          <a:xfrm>
            <a:off x="1524000" y="2362200"/>
            <a:ext cx="5245100" cy="34671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decision-making</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 y="2667000"/>
            <a:ext cx="7884361" cy="3149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733800" y="1463040"/>
            <a:ext cx="3962400" cy="4846320"/>
          </a:xfrm>
        </p:spPr>
        <p:txBody>
          <a:bodyPr>
            <a:normAutofit fontScale="92500" lnSpcReduction="10000"/>
          </a:bodyPr>
          <a:lstStyle/>
          <a:p>
            <a:pPr>
              <a:buNone/>
            </a:pPr>
            <a:r>
              <a:rPr lang="en-US" sz="1600" dirty="0" smtClean="0">
                <a:solidFill>
                  <a:srgbClr val="9A0000"/>
                </a:solidFill>
                <a:latin typeface="Georgia"/>
              </a:rPr>
              <a:t>      </a:t>
            </a:r>
            <a:r>
              <a:rPr lang="en-US" sz="3027" dirty="0" smtClean="0">
                <a:solidFill>
                  <a:srgbClr val="9A0000"/>
                </a:solidFill>
                <a:latin typeface="Georgia"/>
              </a:rPr>
              <a:t>Empowering </a:t>
            </a:r>
            <a:r>
              <a:rPr lang="en-US" sz="3027" dirty="0" err="1" smtClean="0">
                <a:solidFill>
                  <a:srgbClr val="9A0000"/>
                </a:solidFill>
                <a:latin typeface="Georgia"/>
              </a:rPr>
              <a:t>women through</a:t>
            </a:r>
            <a:r>
              <a:rPr lang="en-US" sz="3027" dirty="0" smtClean="0">
                <a:solidFill>
                  <a:srgbClr val="9A0000"/>
                </a:solidFill>
                <a:latin typeface="Georgia"/>
              </a:rPr>
              <a:t> opportunity</a:t>
            </a:r>
          </a:p>
          <a:p>
            <a:pPr>
              <a:buNone/>
            </a:pPr>
            <a:endParaRPr lang="en-US" sz="2000" dirty="0" smtClean="0">
              <a:solidFill>
                <a:srgbClr val="9A0000"/>
              </a:solidFill>
              <a:latin typeface="Georgia"/>
            </a:endParaRPr>
          </a:p>
          <a:p>
            <a:pPr>
              <a:buNone/>
            </a:pPr>
            <a:r>
              <a:rPr lang="en-US" sz="2000" i="1" dirty="0" smtClean="0">
                <a:solidFill>
                  <a:srgbClr val="9A0000"/>
                </a:solidFill>
                <a:latin typeface="Georgia"/>
              </a:rPr>
              <a:t>     </a:t>
            </a:r>
            <a:r>
              <a:rPr lang="en-US" sz="2000" i="1" dirty="0" smtClean="0">
                <a:solidFill>
                  <a:srgbClr val="726F72"/>
                </a:solidFill>
                <a:latin typeface="Georgia"/>
              </a:rPr>
              <a:t>In many developing countries, women lack a voice in their households, communities, and governments, as well as access to resources. Increasing women’s economic opportunities and participation—such as through access to land, financial services and other resources—can promote women’s status and help their countries reduce poverty and develop faster.</a:t>
            </a:r>
            <a:endParaRPr lang="en-US" sz="2000" dirty="0"/>
          </a:p>
        </p:txBody>
      </p:sp>
      <p:pic>
        <p:nvPicPr>
          <p:cNvPr id="5" name="Picture 4"/>
          <p:cNvPicPr>
            <a:picLocks noChangeAspect="1"/>
          </p:cNvPicPr>
          <p:nvPr/>
        </p:nvPicPr>
        <p:blipFill>
          <a:blip r:embed="rId2"/>
          <a:stretch>
            <a:fillRect/>
          </a:stretch>
        </p:blipFill>
        <p:spPr>
          <a:xfrm>
            <a:off x="457200" y="1463040"/>
            <a:ext cx="3276600" cy="44323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81400" y="1295400"/>
            <a:ext cx="4114800" cy="4846320"/>
          </a:xfrm>
        </p:spPr>
        <p:txBody>
          <a:bodyPr>
            <a:normAutofit fontScale="70000" lnSpcReduction="20000"/>
          </a:bodyPr>
          <a:lstStyle/>
          <a:p>
            <a:pPr>
              <a:buNone/>
            </a:pPr>
            <a:r>
              <a:rPr lang="en-US" sz="5400" dirty="0" smtClean="0">
                <a:solidFill>
                  <a:srgbClr val="9A0000"/>
                </a:solidFill>
                <a:latin typeface="Georgia"/>
              </a:rPr>
              <a:t>  3 billion people</a:t>
            </a:r>
            <a:r>
              <a:rPr lang="en-US" sz="3600" dirty="0" smtClean="0">
                <a:solidFill>
                  <a:srgbClr val="9A0000"/>
                </a:solidFill>
                <a:latin typeface="Georgia"/>
              </a:rPr>
              <a:t>  have little or no access to financial services</a:t>
            </a:r>
          </a:p>
          <a:p>
            <a:endParaRPr lang="en-US" sz="3600" i="1" dirty="0" smtClean="0">
              <a:solidFill>
                <a:srgbClr val="9A0000"/>
              </a:solidFill>
              <a:latin typeface="Georgia"/>
            </a:endParaRPr>
          </a:p>
          <a:p>
            <a:pPr>
              <a:buNone/>
            </a:pPr>
            <a:r>
              <a:rPr lang="en-US" sz="2800" i="1" dirty="0" smtClean="0">
                <a:solidFill>
                  <a:srgbClr val="726F72"/>
                </a:solidFill>
                <a:latin typeface="Georgia"/>
              </a:rPr>
              <a:t>     Microfinance emphasizes building local financial markets to meet the diverse financial needs of poor people. Access to a range of microfinance services—savings, loans, and money transfers—enables poor families to invest in enterprises, better nutrition, improved living conditions, and the health and education of their children. It is also a powerful catalyst for women’s empowerment.</a:t>
            </a:r>
            <a:endParaRPr lang="en-US" dirty="0"/>
          </a:p>
        </p:txBody>
      </p:sp>
      <p:pic>
        <p:nvPicPr>
          <p:cNvPr id="4" name="Picture 3"/>
          <p:cNvPicPr>
            <a:picLocks noChangeAspect="1"/>
          </p:cNvPicPr>
          <p:nvPr/>
        </p:nvPicPr>
        <p:blipFill>
          <a:blip r:embed="rId2"/>
          <a:stretch>
            <a:fillRect/>
          </a:stretch>
        </p:blipFill>
        <p:spPr>
          <a:xfrm>
            <a:off x="457200" y="1981200"/>
            <a:ext cx="3276600" cy="3962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 ceiling</a:t>
            </a:r>
            <a:endParaRPr lang="en-US" dirty="0"/>
          </a:p>
        </p:txBody>
      </p:sp>
      <p:sp>
        <p:nvSpPr>
          <p:cNvPr id="3" name="Content Placeholder 2"/>
          <p:cNvSpPr>
            <a:spLocks noGrp="1"/>
          </p:cNvSpPr>
          <p:nvPr>
            <p:ph idx="1"/>
          </p:nvPr>
        </p:nvSpPr>
        <p:spPr>
          <a:xfrm>
            <a:off x="457200" y="1609416"/>
            <a:ext cx="3962400" cy="4846320"/>
          </a:xfrm>
        </p:spPr>
        <p:txBody>
          <a:bodyPr>
            <a:normAutofit lnSpcReduction="10000"/>
          </a:bodyPr>
          <a:lstStyle/>
          <a:p>
            <a:r>
              <a:rPr lang="en-US" dirty="0" smtClean="0"/>
              <a:t>In economics, the term glass ceiling refers to situations where the advancement of a qualified person within the hierarchy of an organization is stopped at a lower level because of some form of discrimination, most commonly </a:t>
            </a:r>
            <a:r>
              <a:rPr lang="en-US" sz="2800" b="1" dirty="0" smtClean="0"/>
              <a:t>sexism</a:t>
            </a:r>
            <a:r>
              <a:rPr lang="en-US" dirty="0" smtClean="0"/>
              <a:t> and racism.</a:t>
            </a:r>
            <a:endParaRPr lang="en-US" dirty="0"/>
          </a:p>
        </p:txBody>
      </p:sp>
      <p:pic>
        <p:nvPicPr>
          <p:cNvPr id="4" name="Picture 3"/>
          <p:cNvPicPr>
            <a:picLocks noChangeAspect="1"/>
          </p:cNvPicPr>
          <p:nvPr/>
        </p:nvPicPr>
        <p:blipFill>
          <a:blip r:embed="rId2"/>
          <a:stretch>
            <a:fillRect/>
          </a:stretch>
        </p:blipFill>
        <p:spPr>
          <a:xfrm>
            <a:off x="4724400" y="292100"/>
            <a:ext cx="3175000" cy="4432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066800"/>
            <a:ext cx="8229600" cy="4525963"/>
          </a:xfrm>
        </p:spPr>
        <p:txBody>
          <a:bodyPr/>
          <a:lstStyle/>
          <a:p>
            <a:r>
              <a:rPr lang="en-US" dirty="0" smtClean="0">
                <a:hlinkClick r:id="rId2"/>
              </a:rPr>
              <a:t>Why women matter</a:t>
            </a:r>
            <a:endParaRPr lang="en-US" dirty="0"/>
          </a:p>
        </p:txBody>
      </p:sp>
      <p:pic>
        <p:nvPicPr>
          <p:cNvPr id="6" name="Picture 5"/>
          <p:cNvPicPr>
            <a:picLocks noChangeAspect="1"/>
          </p:cNvPicPr>
          <p:nvPr/>
        </p:nvPicPr>
        <p:blipFill>
          <a:blip r:embed="rId3"/>
          <a:stretch>
            <a:fillRect/>
          </a:stretch>
        </p:blipFill>
        <p:spPr>
          <a:xfrm>
            <a:off x="3962400" y="-11321"/>
            <a:ext cx="5181600" cy="6869321"/>
          </a:xfrm>
          <a:prstGeom prst="rect">
            <a:avLst/>
          </a:prstGeom>
        </p:spPr>
      </p:pic>
      <p:pic>
        <p:nvPicPr>
          <p:cNvPr id="7" name="Picture 6"/>
          <p:cNvPicPr>
            <a:picLocks noChangeAspect="1"/>
          </p:cNvPicPr>
          <p:nvPr/>
        </p:nvPicPr>
        <p:blipFill>
          <a:blip r:embed="rId4"/>
          <a:stretch>
            <a:fillRect/>
          </a:stretch>
        </p:blipFill>
        <p:spPr>
          <a:xfrm>
            <a:off x="381000" y="1714500"/>
            <a:ext cx="3175000" cy="4495800"/>
          </a:xfrm>
          <a:prstGeom prst="rect">
            <a:avLst/>
          </a:prstGeom>
        </p:spPr>
      </p:pic>
      <p:sp>
        <p:nvSpPr>
          <p:cNvPr id="8" name="Rectangle 7"/>
          <p:cNvSpPr/>
          <p:nvPr/>
        </p:nvSpPr>
        <p:spPr>
          <a:xfrm>
            <a:off x="457200" y="3657600"/>
            <a:ext cx="3175000" cy="2123658"/>
          </a:xfrm>
          <a:prstGeom prst="rect">
            <a:avLst/>
          </a:prstGeom>
        </p:spPr>
        <p:txBody>
          <a:bodyPr wrap="square">
            <a:spAutoFit/>
          </a:bodyPr>
          <a:lstStyle/>
          <a:p>
            <a:r>
              <a:rPr lang="en-US" sz="1200" dirty="0"/>
              <a:t>Madam Curie </a:t>
            </a:r>
            <a:r>
              <a:rPr lang="en-US" sz="1200" dirty="0" err="1"/>
              <a:t>var</a:t>
            </a:r>
            <a:r>
              <a:rPr lang="en-US" sz="1200" dirty="0"/>
              <a:t> den </a:t>
            </a:r>
            <a:r>
              <a:rPr lang="en-US" sz="1200" dirty="0" err="1"/>
              <a:t>første</a:t>
            </a:r>
            <a:r>
              <a:rPr lang="en-US" sz="1200" dirty="0"/>
              <a:t> </a:t>
            </a:r>
            <a:r>
              <a:rPr lang="en-US" sz="1200" dirty="0" err="1"/>
              <a:t>kvinnen</a:t>
            </a:r>
            <a:r>
              <a:rPr lang="en-US" sz="1200" dirty="0"/>
              <a:t> </a:t>
            </a:r>
            <a:r>
              <a:rPr lang="en-US" sz="1200" dirty="0" err="1"/>
              <a:t>i</a:t>
            </a:r>
            <a:r>
              <a:rPr lang="en-US" sz="1200" dirty="0"/>
              <a:t> </a:t>
            </a:r>
            <a:r>
              <a:rPr lang="en-US" sz="1200" dirty="0" err="1"/>
              <a:t>Europa</a:t>
            </a:r>
            <a:r>
              <a:rPr lang="en-US" sz="1200" dirty="0"/>
              <a:t> </a:t>
            </a:r>
            <a:r>
              <a:rPr lang="en-US" sz="1200" dirty="0" err="1"/>
              <a:t>som</a:t>
            </a:r>
            <a:r>
              <a:rPr lang="en-US" sz="1200" dirty="0"/>
              <a:t> </a:t>
            </a:r>
            <a:r>
              <a:rPr lang="en-US" sz="1200" dirty="0" err="1"/>
              <a:t>tok</a:t>
            </a:r>
            <a:r>
              <a:rPr lang="en-US" sz="1200" dirty="0"/>
              <a:t> en </a:t>
            </a:r>
            <a:r>
              <a:rPr lang="en-US" sz="1200" dirty="0" err="1"/>
              <a:t>vitenskapelig</a:t>
            </a:r>
            <a:r>
              <a:rPr lang="en-US" sz="1200" dirty="0"/>
              <a:t> </a:t>
            </a:r>
            <a:r>
              <a:rPr lang="en-US" sz="1200" dirty="0" err="1"/>
              <a:t>doktorgrad</a:t>
            </a:r>
            <a:r>
              <a:rPr lang="en-US" sz="1200" dirty="0"/>
              <a:t>, </a:t>
            </a:r>
            <a:r>
              <a:rPr lang="en-US" sz="1200" dirty="0" err="1"/>
              <a:t>hun</a:t>
            </a:r>
            <a:r>
              <a:rPr lang="en-US" sz="1200" dirty="0"/>
              <a:t> </a:t>
            </a:r>
            <a:r>
              <a:rPr lang="en-US" sz="1200" dirty="0" err="1"/>
              <a:t>oppdaget</a:t>
            </a:r>
            <a:r>
              <a:rPr lang="en-US" sz="1200" dirty="0"/>
              <a:t> de </a:t>
            </a:r>
            <a:r>
              <a:rPr lang="en-US" sz="1200" dirty="0" err="1"/>
              <a:t>radioaktive</a:t>
            </a:r>
            <a:r>
              <a:rPr lang="en-US" sz="1200" dirty="0"/>
              <a:t> </a:t>
            </a:r>
            <a:r>
              <a:rPr lang="en-US" sz="1200" dirty="0" err="1"/>
              <a:t>grunnstoffene</a:t>
            </a:r>
            <a:r>
              <a:rPr lang="en-US" sz="1200" dirty="0"/>
              <a:t> polonium </a:t>
            </a:r>
            <a:r>
              <a:rPr lang="en-US" sz="1200" dirty="0" err="1"/>
              <a:t>og</a:t>
            </a:r>
            <a:r>
              <a:rPr lang="en-US" sz="1200" dirty="0"/>
              <a:t> radium, </a:t>
            </a:r>
            <a:r>
              <a:rPr lang="en-US" sz="1200" dirty="0" err="1"/>
              <a:t>hun</a:t>
            </a:r>
            <a:r>
              <a:rPr lang="en-US" sz="1200" dirty="0"/>
              <a:t> </a:t>
            </a:r>
            <a:r>
              <a:rPr lang="en-US" sz="1200" dirty="0" err="1"/>
              <a:t>var</a:t>
            </a:r>
            <a:r>
              <a:rPr lang="en-US" sz="1200" dirty="0"/>
              <a:t> den </a:t>
            </a:r>
            <a:r>
              <a:rPr lang="en-US" sz="1200" dirty="0" err="1"/>
              <a:t>første</a:t>
            </a:r>
            <a:r>
              <a:rPr lang="en-US" sz="1200" dirty="0"/>
              <a:t> </a:t>
            </a:r>
            <a:r>
              <a:rPr lang="en-US" sz="1200" dirty="0" err="1"/>
              <a:t>kvinne</a:t>
            </a:r>
            <a:r>
              <a:rPr lang="en-US" sz="1200" dirty="0"/>
              <a:t> </a:t>
            </a:r>
            <a:r>
              <a:rPr lang="en-US" sz="1200" dirty="0" err="1"/>
              <a:t>som</a:t>
            </a:r>
            <a:r>
              <a:rPr lang="en-US" sz="1200" dirty="0"/>
              <a:t> </a:t>
            </a:r>
            <a:r>
              <a:rPr lang="en-US" sz="1200" dirty="0" err="1"/>
              <a:t>vant</a:t>
            </a:r>
            <a:r>
              <a:rPr lang="en-US" sz="1200" dirty="0"/>
              <a:t> en </a:t>
            </a:r>
            <a:r>
              <a:rPr lang="en-US" sz="1200" dirty="0" err="1"/>
              <a:t>Nobelpris</a:t>
            </a:r>
            <a:r>
              <a:rPr lang="en-US" sz="1200" dirty="0"/>
              <a:t> </a:t>
            </a:r>
            <a:r>
              <a:rPr lang="en-US" sz="1200" dirty="0" err="1"/>
              <a:t>i</a:t>
            </a:r>
            <a:r>
              <a:rPr lang="en-US" sz="1200" dirty="0"/>
              <a:t> </a:t>
            </a:r>
            <a:r>
              <a:rPr lang="en-US" sz="1200" dirty="0" err="1"/>
              <a:t>fysikk</a:t>
            </a:r>
            <a:r>
              <a:rPr lang="en-US" sz="1200" dirty="0"/>
              <a:t>, den </a:t>
            </a:r>
            <a:r>
              <a:rPr lang="en-US" sz="1200" dirty="0" err="1"/>
              <a:t>første</a:t>
            </a:r>
            <a:r>
              <a:rPr lang="en-US" sz="1200" dirty="0"/>
              <a:t> </a:t>
            </a:r>
            <a:r>
              <a:rPr lang="en-US" sz="1200" dirty="0" err="1"/>
              <a:t>overhodet</a:t>
            </a:r>
            <a:r>
              <a:rPr lang="en-US" sz="1200" dirty="0"/>
              <a:t> </a:t>
            </a:r>
            <a:r>
              <a:rPr lang="en-US" sz="1200" dirty="0" err="1"/>
              <a:t>som</a:t>
            </a:r>
            <a:r>
              <a:rPr lang="en-US" sz="1200" dirty="0"/>
              <a:t> </a:t>
            </a:r>
            <a:r>
              <a:rPr lang="en-US" sz="1200" dirty="0" err="1"/>
              <a:t>vant</a:t>
            </a:r>
            <a:r>
              <a:rPr lang="en-US" sz="1200" dirty="0"/>
              <a:t> to </a:t>
            </a:r>
            <a:r>
              <a:rPr lang="en-US" sz="1200" dirty="0" err="1"/>
              <a:t>Nobelpriser</a:t>
            </a:r>
            <a:r>
              <a:rPr lang="en-US" sz="1200" dirty="0"/>
              <a:t>, den </a:t>
            </a:r>
            <a:r>
              <a:rPr lang="en-US" sz="1200" dirty="0" err="1"/>
              <a:t>første</a:t>
            </a:r>
            <a:r>
              <a:rPr lang="en-US" sz="1200" dirty="0"/>
              <a:t> </a:t>
            </a:r>
            <a:r>
              <a:rPr lang="en-US" sz="1200" dirty="0" err="1"/>
              <a:t>kvinne</a:t>
            </a:r>
            <a:r>
              <a:rPr lang="en-US" sz="1200" dirty="0"/>
              <a:t> </a:t>
            </a:r>
            <a:r>
              <a:rPr lang="en-US" sz="1200" dirty="0" err="1"/>
              <a:t>som</a:t>
            </a:r>
            <a:r>
              <a:rPr lang="en-US" sz="1200" dirty="0"/>
              <a:t> </a:t>
            </a:r>
            <a:r>
              <a:rPr lang="en-US" sz="1200" dirty="0" err="1"/>
              <a:t>ble</a:t>
            </a:r>
            <a:r>
              <a:rPr lang="en-US" sz="1200" dirty="0"/>
              <a:t> </a:t>
            </a:r>
            <a:r>
              <a:rPr lang="en-US" sz="1200" dirty="0" err="1"/>
              <a:t>lærer</a:t>
            </a:r>
            <a:r>
              <a:rPr lang="en-US" sz="1200" dirty="0"/>
              <a:t>, professor </a:t>
            </a:r>
            <a:r>
              <a:rPr lang="en-US" sz="1200" dirty="0" err="1"/>
              <a:t>og</a:t>
            </a:r>
            <a:r>
              <a:rPr lang="en-US" sz="1200" dirty="0"/>
              <a:t> </a:t>
            </a:r>
            <a:r>
              <a:rPr lang="en-US" sz="1200" dirty="0" err="1"/>
              <a:t>laboratorieleder</a:t>
            </a:r>
            <a:r>
              <a:rPr lang="en-US" sz="1200" dirty="0"/>
              <a:t> </a:t>
            </a:r>
            <a:r>
              <a:rPr lang="en-US" sz="1200" dirty="0" err="1"/>
              <a:t>ved</a:t>
            </a:r>
            <a:r>
              <a:rPr lang="en-US" sz="1200" dirty="0"/>
              <a:t> Sorbonne </a:t>
            </a:r>
            <a:r>
              <a:rPr lang="en-US" sz="1200" dirty="0" err="1"/>
              <a:t>og</a:t>
            </a:r>
            <a:r>
              <a:rPr lang="en-US" sz="1200" dirty="0"/>
              <a:t> den </a:t>
            </a:r>
            <a:r>
              <a:rPr lang="en-US" sz="1200" dirty="0" err="1"/>
              <a:t>første</a:t>
            </a:r>
            <a:r>
              <a:rPr lang="en-US" sz="1200" dirty="0"/>
              <a:t> </a:t>
            </a:r>
            <a:r>
              <a:rPr lang="en-US" sz="1200" dirty="0" err="1"/>
              <a:t>kvinne</a:t>
            </a:r>
            <a:r>
              <a:rPr lang="en-US" sz="1200" dirty="0"/>
              <a:t> </a:t>
            </a:r>
            <a:r>
              <a:rPr lang="en-US" sz="1200" dirty="0" err="1"/>
              <a:t>som</a:t>
            </a:r>
            <a:r>
              <a:rPr lang="en-US" sz="1200" dirty="0"/>
              <a:t> </a:t>
            </a:r>
            <a:r>
              <a:rPr lang="en-US" sz="1200" dirty="0" err="1"/>
              <a:t>på</a:t>
            </a:r>
            <a:r>
              <a:rPr lang="en-US" sz="1200" dirty="0"/>
              <a:t> </a:t>
            </a:r>
            <a:r>
              <a:rPr lang="en-US" sz="1200" dirty="0" err="1"/>
              <a:t>grunn</a:t>
            </a:r>
            <a:r>
              <a:rPr lang="en-US" sz="1200" dirty="0"/>
              <a:t> </a:t>
            </a:r>
            <a:r>
              <a:rPr lang="en-US" sz="1200" dirty="0" err="1"/>
              <a:t>av</a:t>
            </a:r>
            <a:r>
              <a:rPr lang="en-US" sz="1200" dirty="0"/>
              <a:t> </a:t>
            </a:r>
            <a:r>
              <a:rPr lang="en-US" sz="1200" dirty="0" err="1"/>
              <a:t>egne</a:t>
            </a:r>
            <a:r>
              <a:rPr lang="en-US" sz="1200" dirty="0"/>
              <a:t> </a:t>
            </a:r>
            <a:r>
              <a:rPr lang="en-US" sz="1200" dirty="0" err="1"/>
              <a:t>bedrifter</a:t>
            </a:r>
            <a:r>
              <a:rPr lang="en-US" sz="1200" dirty="0"/>
              <a:t> </a:t>
            </a:r>
            <a:r>
              <a:rPr lang="en-US" sz="1200" dirty="0" err="1"/>
              <a:t>ble</a:t>
            </a:r>
            <a:r>
              <a:rPr lang="en-US" sz="1200" dirty="0"/>
              <a:t> </a:t>
            </a:r>
            <a:r>
              <a:rPr lang="en-US" sz="1200" dirty="0" err="1"/>
              <a:t>gravlagt</a:t>
            </a:r>
            <a:r>
              <a:rPr lang="en-US" sz="1200" dirty="0"/>
              <a:t> </a:t>
            </a:r>
            <a:r>
              <a:rPr lang="en-US" sz="1200" dirty="0" err="1"/>
              <a:t>i</a:t>
            </a:r>
            <a:r>
              <a:rPr lang="en-US" sz="1200" dirty="0"/>
              <a:t> Pantheon.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Gender inequalities in health and life expectancy</a:t>
            </a:r>
            <a:endParaRPr lang="en-US" dirty="0"/>
          </a:p>
        </p:txBody>
      </p:sp>
      <p:pic>
        <p:nvPicPr>
          <p:cNvPr id="4" name="Picture 3"/>
          <p:cNvPicPr>
            <a:picLocks noChangeAspect="1"/>
          </p:cNvPicPr>
          <p:nvPr/>
        </p:nvPicPr>
        <p:blipFill>
          <a:blip r:embed="rId2"/>
          <a:stretch>
            <a:fillRect/>
          </a:stretch>
        </p:blipFill>
        <p:spPr>
          <a:xfrm>
            <a:off x="762000" y="2819400"/>
            <a:ext cx="4495800" cy="336224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81050" y="1600200"/>
            <a:ext cx="6838950" cy="399691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34950" y="685800"/>
            <a:ext cx="7766050" cy="569196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Violence against women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1000" y="2209800"/>
            <a:ext cx="7439479" cy="35306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Poverty</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982988"/>
            <a:ext cx="9144000" cy="411301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Gender inequalities in migration</a:t>
            </a:r>
            <a:endParaRPr lang="en-US" dirty="0"/>
          </a:p>
        </p:txBody>
      </p:sp>
      <p:pic>
        <p:nvPicPr>
          <p:cNvPr id="4" name="Picture 3"/>
          <p:cNvPicPr>
            <a:picLocks noChangeAspect="1"/>
          </p:cNvPicPr>
          <p:nvPr/>
        </p:nvPicPr>
        <p:blipFill>
          <a:blip r:embed="rId2"/>
          <a:stretch>
            <a:fillRect/>
          </a:stretch>
        </p:blipFill>
        <p:spPr>
          <a:xfrm>
            <a:off x="3048000" y="2438400"/>
            <a:ext cx="2222500" cy="304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8950" y="793750"/>
            <a:ext cx="8166100" cy="52705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905000" y="-30517"/>
            <a:ext cx="4648200" cy="687977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Gender inequalities in legal rights and land tenure</a:t>
            </a:r>
          </a:p>
          <a:p>
            <a:endParaRPr lang="en-US" dirty="0"/>
          </a:p>
        </p:txBody>
      </p:sp>
      <p:pic>
        <p:nvPicPr>
          <p:cNvPr id="4" name="Picture 3"/>
          <p:cNvPicPr>
            <a:picLocks noChangeAspect="1"/>
          </p:cNvPicPr>
          <p:nvPr/>
        </p:nvPicPr>
        <p:blipFill>
          <a:blip r:embed="rId2"/>
          <a:stretch>
            <a:fillRect/>
          </a:stretch>
        </p:blipFill>
        <p:spPr>
          <a:xfrm>
            <a:off x="2971800" y="2895600"/>
            <a:ext cx="2222500" cy="20066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tenure</a:t>
            </a:r>
            <a:endParaRPr lang="en-US" dirty="0"/>
          </a:p>
        </p:txBody>
      </p:sp>
      <p:sp>
        <p:nvSpPr>
          <p:cNvPr id="3" name="Content Placeholder 2"/>
          <p:cNvSpPr>
            <a:spLocks noGrp="1"/>
          </p:cNvSpPr>
          <p:nvPr>
            <p:ph idx="1"/>
          </p:nvPr>
        </p:nvSpPr>
        <p:spPr>
          <a:xfrm>
            <a:off x="457200" y="1752600"/>
            <a:ext cx="7239000" cy="4846320"/>
          </a:xfrm>
        </p:spPr>
        <p:txBody>
          <a:bodyPr/>
          <a:lstStyle/>
          <a:p>
            <a:r>
              <a:rPr lang="en-US" dirty="0" smtClean="0"/>
              <a:t>Tenure is defined as the way in which the rights, restrictions and responsibilities that people have with respect to land (and property) are held</a:t>
            </a:r>
          </a:p>
          <a:p>
            <a:endParaRPr lang="en-US" dirty="0" smtClean="0"/>
          </a:p>
          <a:p>
            <a:r>
              <a:rPr lang="en-US" dirty="0" smtClean="0"/>
              <a:t>Formal law, traditional legal systems and societal norms, including customary and religious laws, often deny women the right to acquire and inherit property, particularly in countries where </a:t>
            </a:r>
            <a:r>
              <a:rPr lang="en-US" dirty="0" err="1" smtClean="0"/>
              <a:t>shariah</a:t>
            </a:r>
            <a:r>
              <a:rPr lang="en-US" dirty="0" smtClean="0"/>
              <a:t> law applies.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HDI</a:t>
            </a:r>
            <a:endParaRPr lang="en-US" dirty="0"/>
          </a:p>
        </p:txBody>
      </p:sp>
      <p:sp>
        <p:nvSpPr>
          <p:cNvPr id="3" name="Content Placeholder 2"/>
          <p:cNvSpPr>
            <a:spLocks noGrp="1"/>
          </p:cNvSpPr>
          <p:nvPr>
            <p:ph idx="1"/>
          </p:nvPr>
        </p:nvSpPr>
        <p:spPr>
          <a:xfrm>
            <a:off x="457200" y="1752600"/>
            <a:ext cx="7239000" cy="4846320"/>
          </a:xfrm>
        </p:spPr>
        <p:txBody>
          <a:bodyPr/>
          <a:lstStyle/>
          <a:p>
            <a:r>
              <a:rPr lang="en-US" dirty="0" smtClean="0"/>
              <a:t>The </a:t>
            </a:r>
            <a:r>
              <a:rPr lang="en-US" b="1" dirty="0" smtClean="0"/>
              <a:t>Human Development Index </a:t>
            </a:r>
            <a:r>
              <a:rPr lang="en-US" dirty="0" smtClean="0"/>
              <a:t>measures the average achievement of a country in basic human capabilities. The HDI indicates whether people lead a long and healthy life, are educated and knowledgeable, and enjoy a decent standard of living. </a:t>
            </a:r>
          </a:p>
          <a:p>
            <a:endParaRPr lang="en-US" dirty="0" smtClean="0"/>
          </a:p>
          <a:p>
            <a:r>
              <a:rPr lang="en-US" dirty="0" smtClean="0"/>
              <a:t>The HDI examines the average condition of all people in a country.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 Access to productive resources is critical to enhancing women’s choices</a:t>
            </a:r>
            <a:endParaRPr lang="en-US" sz="2400"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For low-income women – the vast majority of women in the world - lack of access to bank credit is a persistent barrier to attaining economic independence and widening choices. </a:t>
            </a:r>
          </a:p>
          <a:p>
            <a:pPr>
              <a:buNone/>
            </a:pPr>
            <a:endParaRPr lang="en-US" dirty="0" smtClean="0"/>
          </a:p>
          <a:p>
            <a:pPr>
              <a:buNone/>
            </a:pPr>
            <a:r>
              <a:rPr lang="en-US" dirty="0" smtClean="0"/>
              <a:t>   Experience in many countries demonstrates that poor women invest money wisely and make sound decisions to maximize returns.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GDI</a:t>
            </a:r>
            <a:endParaRPr lang="en-US" dirty="0"/>
          </a:p>
        </p:txBody>
      </p:sp>
      <p:sp>
        <p:nvSpPr>
          <p:cNvPr id="3" name="Content Placeholder 2"/>
          <p:cNvSpPr>
            <a:spLocks noGrp="1"/>
          </p:cNvSpPr>
          <p:nvPr>
            <p:ph idx="1"/>
          </p:nvPr>
        </p:nvSpPr>
        <p:spPr>
          <a:xfrm>
            <a:off x="457200" y="1447800"/>
            <a:ext cx="7239000" cy="4846320"/>
          </a:xfrm>
        </p:spPr>
        <p:txBody>
          <a:bodyPr>
            <a:normAutofit lnSpcReduction="10000"/>
          </a:bodyPr>
          <a:lstStyle/>
          <a:p>
            <a:r>
              <a:rPr lang="en-US" dirty="0" smtClean="0"/>
              <a:t>The </a:t>
            </a:r>
            <a:r>
              <a:rPr lang="en-US" b="1" dirty="0" smtClean="0"/>
              <a:t>Gender-related Development Index </a:t>
            </a:r>
            <a:r>
              <a:rPr lang="en-US" dirty="0" smtClean="0"/>
              <a:t>does the same, but takes note of inequality in achievement between men and women. </a:t>
            </a:r>
          </a:p>
          <a:p>
            <a:endParaRPr lang="en-US" dirty="0" smtClean="0"/>
          </a:p>
          <a:p>
            <a:r>
              <a:rPr lang="en-US" dirty="0" smtClean="0"/>
              <a:t>The methodology used imposes a penalty for inequality, such that the GDI falls when the achievement levels of both women and men in a country go down or when the disparity between their achievement increases.</a:t>
            </a:r>
          </a:p>
          <a:p>
            <a:endParaRPr lang="en-US" dirty="0" smtClean="0"/>
          </a:p>
          <a:p>
            <a:r>
              <a:rPr lang="en-US" dirty="0" smtClean="0"/>
              <a:t>The GDI is simply the HDI adjusted downwards for gender inequality.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GEM</a:t>
            </a:r>
            <a:endParaRPr lang="en-US" dirty="0"/>
          </a:p>
        </p:txBody>
      </p:sp>
      <p:sp>
        <p:nvSpPr>
          <p:cNvPr id="3" name="Content Placeholder 2"/>
          <p:cNvSpPr>
            <a:spLocks noGrp="1"/>
          </p:cNvSpPr>
          <p:nvPr>
            <p:ph idx="1"/>
          </p:nvPr>
        </p:nvSpPr>
        <p:spPr>
          <a:xfrm>
            <a:off x="457200" y="1752600"/>
            <a:ext cx="7239000" cy="4846320"/>
          </a:xfrm>
        </p:spPr>
        <p:txBody>
          <a:bodyPr/>
          <a:lstStyle/>
          <a:p>
            <a:r>
              <a:rPr lang="en-US" dirty="0" smtClean="0"/>
              <a:t>The </a:t>
            </a:r>
            <a:r>
              <a:rPr lang="en-US" b="1" dirty="0" smtClean="0"/>
              <a:t>Gender Empowerment Measure </a:t>
            </a:r>
            <a:r>
              <a:rPr lang="en-US" dirty="0" smtClean="0"/>
              <a:t>examines whether women and men are able to actively participate in economic and political life and take part in decision-making. </a:t>
            </a:r>
          </a:p>
          <a:p>
            <a:endParaRPr lang="en-US" dirty="0" smtClean="0"/>
          </a:p>
          <a:p>
            <a:r>
              <a:rPr lang="en-US" dirty="0" smtClean="0"/>
              <a:t>While the GDI focuses on expansion of capabilities, the GEM is concerned with the use of those capabilities to take advantage of the opportunities of life.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Gender empowerment index</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133600" y="1524572"/>
            <a:ext cx="3547735" cy="53334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Gender empowerment measure</a:t>
            </a:r>
            <a:endParaRPr lang="en-US" dirty="0"/>
          </a:p>
        </p:txBody>
      </p:sp>
      <p:pic>
        <p:nvPicPr>
          <p:cNvPr id="4" name="Picture 3"/>
          <p:cNvPicPr>
            <a:picLocks noChangeAspect="1"/>
          </p:cNvPicPr>
          <p:nvPr/>
        </p:nvPicPr>
        <p:blipFill>
          <a:blip r:embed="rId3"/>
          <a:stretch>
            <a:fillRect/>
          </a:stretch>
        </p:blipFill>
        <p:spPr>
          <a:xfrm>
            <a:off x="1066800" y="2667000"/>
            <a:ext cx="2527300" cy="2743200"/>
          </a:xfrm>
          <a:prstGeom prst="rect">
            <a:avLst/>
          </a:prstGeom>
        </p:spPr>
      </p:pic>
      <p:pic>
        <p:nvPicPr>
          <p:cNvPr id="5" name="Picture 4"/>
          <p:cNvPicPr>
            <a:picLocks noChangeAspect="1"/>
          </p:cNvPicPr>
          <p:nvPr/>
        </p:nvPicPr>
        <p:blipFill>
          <a:blip r:embed="rId4"/>
          <a:stretch>
            <a:fillRect/>
          </a:stretch>
        </p:blipFill>
        <p:spPr>
          <a:xfrm>
            <a:off x="4572000" y="2438400"/>
            <a:ext cx="2844800" cy="31115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616</TotalTime>
  <Words>650</Words>
  <Application>Microsoft Office PowerPoint</Application>
  <PresentationFormat>On-screen Show (4:3)</PresentationFormat>
  <Paragraphs>78</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Georgia</vt:lpstr>
      <vt:lpstr>Trebuchet MS</vt:lpstr>
      <vt:lpstr>Wingdings</vt:lpstr>
      <vt:lpstr>Wingdings 2</vt:lpstr>
      <vt:lpstr>Opulent</vt:lpstr>
      <vt:lpstr>population</vt:lpstr>
      <vt:lpstr>PowerPoint Presentation</vt:lpstr>
      <vt:lpstr>PowerPoint Presentation</vt:lpstr>
      <vt:lpstr>PowerPoint Presentation</vt:lpstr>
      <vt:lpstr>HDI</vt:lpstr>
      <vt:lpstr>GDI</vt:lpstr>
      <vt:lpstr>GEM</vt:lpstr>
      <vt:lpstr>Gender empowerment index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Geography all the way</vt:lpstr>
      <vt:lpstr>Geography all the way</vt:lpstr>
      <vt:lpstr>Best and worst places to be a woman</vt:lpstr>
      <vt:lpstr>PowerPoint Presentation</vt:lpstr>
      <vt:lpstr>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Government intervention is necessary </vt:lpstr>
      <vt:lpstr>PowerPoint Presentation</vt:lpstr>
      <vt:lpstr>PowerPoint Presentation</vt:lpstr>
      <vt:lpstr>PowerPoint Presentation</vt:lpstr>
      <vt:lpstr>PowerPoint Presentation</vt:lpstr>
      <vt:lpstr>PowerPoint Presentation</vt:lpstr>
      <vt:lpstr>Power and decision-making</vt:lpstr>
      <vt:lpstr>PowerPoint Presentation</vt:lpstr>
      <vt:lpstr>PowerPoint Presentation</vt:lpstr>
      <vt:lpstr>glass ceiling</vt:lpstr>
      <vt:lpstr>PowerPoint Presentation</vt:lpstr>
      <vt:lpstr>PowerPoint Presentation</vt:lpstr>
      <vt:lpstr>PowerPoint Presentation</vt:lpstr>
      <vt:lpstr>Violence against women</vt:lpstr>
      <vt:lpstr>Poverty</vt:lpstr>
      <vt:lpstr>PowerPoint Presentation</vt:lpstr>
      <vt:lpstr>PowerPoint Presentation</vt:lpstr>
      <vt:lpstr>PowerPoint Presentation</vt:lpstr>
      <vt:lpstr>PowerPoint Presentation</vt:lpstr>
      <vt:lpstr>tenure</vt:lpstr>
      <vt:lpstr> Access to productive resources is critical to enhancing women’s choices</vt:lpstr>
    </vt:vector>
  </TitlesOfParts>
  <Company>Oslo International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Girl Effect</dc:title>
  <dc:creator>Christine Evensen</dc:creator>
  <cp:lastModifiedBy>ois</cp:lastModifiedBy>
  <cp:revision>25</cp:revision>
  <dcterms:created xsi:type="dcterms:W3CDTF">2010-11-22T18:11:01Z</dcterms:created>
  <dcterms:modified xsi:type="dcterms:W3CDTF">2015-11-30T11:41:15Z</dcterms:modified>
</cp:coreProperties>
</file>