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2" r:id="rId3"/>
    <p:sldId id="287" r:id="rId4"/>
    <p:sldId id="288" r:id="rId5"/>
    <p:sldId id="263" r:id="rId6"/>
    <p:sldId id="259" r:id="rId7"/>
    <p:sldId id="257" r:id="rId8"/>
    <p:sldId id="260" r:id="rId9"/>
    <p:sldId id="261" r:id="rId10"/>
    <p:sldId id="264" r:id="rId11"/>
    <p:sldId id="265" r:id="rId12"/>
    <p:sldId id="267" r:id="rId13"/>
    <p:sldId id="266" r:id="rId14"/>
    <p:sldId id="25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5" r:id="rId32"/>
    <p:sldId id="286"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3" d="100"/>
          <a:sy n="73" d="100"/>
        </p:scale>
        <p:origin x="105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nb-NO"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5295AF9-A648-4246-B55A-8B01406CB261}" type="datetimeFigureOut">
              <a:rPr lang="en-US" smtClean="0"/>
              <a:t>4/5/2015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1309BB6D-E4AA-4B2A-A272-CEF07FA28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5295AF9-A648-4246-B55A-8B01406CB261}"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5295AF9-A648-4246-B55A-8B01406CB261}" type="datetimeFigureOut">
              <a:rPr lang="en-US" smtClean="0"/>
              <a:t>4/5/2015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1309BB6D-E4AA-4B2A-A272-CEF07FA289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5295AF9-A648-4246-B55A-8B01406CB261}"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5295AF9-A648-4246-B55A-8B01406CB261}" type="datetimeFigureOut">
              <a:rPr lang="en-US" smtClean="0"/>
              <a:t>4/5/2015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309BB6D-E4AA-4B2A-A272-CEF07FA28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5295AF9-A648-4246-B55A-8B01406CB261}"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95295AF9-A648-4246-B55A-8B01406CB261}"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95295AF9-A648-4246-B55A-8B01406CB261}"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5295AF9-A648-4246-B55A-8B01406CB261}" type="datetimeFigureOut">
              <a:rPr lang="en-US" smtClean="0"/>
              <a:t>4/5/2015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5295AF9-A648-4246-B55A-8B01406CB261}"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nb-NO"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nb-NO" smtClean="0"/>
              <a:t>Click to edit Master text styles</a:t>
            </a:r>
          </a:p>
        </p:txBody>
      </p:sp>
      <p:sp>
        <p:nvSpPr>
          <p:cNvPr id="5" name="Date Placeholder 4"/>
          <p:cNvSpPr>
            <a:spLocks noGrp="1"/>
          </p:cNvSpPr>
          <p:nvPr>
            <p:ph type="dt" sz="half" idx="10"/>
          </p:nvPr>
        </p:nvSpPr>
        <p:spPr/>
        <p:txBody>
          <a:bodyPr/>
          <a:lstStyle/>
          <a:p>
            <a:fld id="{95295AF9-A648-4246-B55A-8B01406CB261}"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nb-NO"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nb-NO"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5295AF9-A648-4246-B55A-8B01406CB261}" type="datetimeFigureOut">
              <a:rPr lang="en-US" smtClean="0"/>
              <a:t>4/5/2015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1309BB6D-E4AA-4B2A-A272-CEF07FA289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1143000"/>
          </a:xfrm>
        </p:spPr>
        <p:txBody>
          <a:bodyPr>
            <a:normAutofit fontScale="90000"/>
          </a:bodyPr>
          <a:lstStyle/>
          <a:p>
            <a:r>
              <a:rPr lang="en-US" dirty="0" smtClean="0"/>
              <a:t>Issues in Using Natural Resources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89100" y="1866900"/>
            <a:ext cx="4864100" cy="3314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Use</a:t>
            </a:r>
            <a:endParaRPr lang="en-US" dirty="0"/>
          </a:p>
        </p:txBody>
      </p:sp>
      <p:sp>
        <p:nvSpPr>
          <p:cNvPr id="3" name="Content Placeholder 2"/>
          <p:cNvSpPr>
            <a:spLocks noGrp="1"/>
          </p:cNvSpPr>
          <p:nvPr>
            <p:ph idx="1"/>
          </p:nvPr>
        </p:nvSpPr>
        <p:spPr/>
        <p:txBody>
          <a:bodyPr/>
          <a:lstStyle/>
          <a:p>
            <a:r>
              <a:rPr lang="en-US" dirty="0" smtClean="0"/>
              <a:t>Almost 20% of world energy comes from renewable sources, and in </a:t>
            </a:r>
            <a:r>
              <a:rPr lang="en-US" dirty="0" err="1" smtClean="0"/>
              <a:t>LEDCs</a:t>
            </a:r>
            <a:r>
              <a:rPr lang="en-US" dirty="0" smtClean="0"/>
              <a:t> the proportion is much higher.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fuelwood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 billion people depend on </a:t>
            </a:r>
            <a:r>
              <a:rPr lang="en-US" dirty="0" err="1" smtClean="0"/>
              <a:t>fuelwood</a:t>
            </a:r>
            <a:endParaRPr lang="en-US" dirty="0" smtClean="0"/>
          </a:p>
          <a:p>
            <a:endParaRPr lang="en-US" dirty="0" smtClean="0"/>
          </a:p>
          <a:p>
            <a:r>
              <a:rPr lang="en-US" dirty="0" smtClean="0"/>
              <a:t>Loss of forest is one of </a:t>
            </a:r>
            <a:r>
              <a:rPr lang="en-US" dirty="0" err="1" smtClean="0"/>
              <a:t>Nepal´s</a:t>
            </a:r>
            <a:r>
              <a:rPr lang="en-US" dirty="0" smtClean="0"/>
              <a:t> greatest environmental problems</a:t>
            </a:r>
          </a:p>
          <a:p>
            <a:endParaRPr lang="en-US" dirty="0" smtClean="0"/>
          </a:p>
          <a:p>
            <a:r>
              <a:rPr lang="en-US" dirty="0" smtClean="0"/>
              <a:t>Loss of species and habitats</a:t>
            </a:r>
          </a:p>
          <a:p>
            <a:endParaRPr lang="en-US" dirty="0" smtClean="0"/>
          </a:p>
          <a:p>
            <a:r>
              <a:rPr lang="en-US" dirty="0" smtClean="0"/>
              <a:t>Global consequences: 2.8 billion </a:t>
            </a:r>
            <a:r>
              <a:rPr lang="en-US" dirty="0" err="1" smtClean="0"/>
              <a:t>tonnes</a:t>
            </a:r>
            <a:r>
              <a:rPr lang="en-US" dirty="0" smtClean="0"/>
              <a:t> of carbon</a:t>
            </a:r>
          </a:p>
          <a:p>
            <a:endParaRPr lang="en-US" dirty="0" smtClean="0"/>
          </a:p>
          <a:p>
            <a:r>
              <a:rPr lang="en-US" dirty="0" smtClean="0"/>
              <a:t>Could alter world temperatures</a:t>
            </a:r>
          </a:p>
          <a:p>
            <a:endParaRPr lang="en-US" dirty="0" smtClean="0"/>
          </a:p>
          <a:p>
            <a:r>
              <a:rPr lang="en-US" dirty="0" smtClean="0"/>
              <a:t>Soil erosion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
        <p:nvSpPr>
          <p:cNvPr id="3" name="Content Placeholder 2"/>
          <p:cNvSpPr>
            <a:spLocks noGrp="1"/>
          </p:cNvSpPr>
          <p:nvPr>
            <p:ph idx="1"/>
          </p:nvPr>
        </p:nvSpPr>
        <p:spPr>
          <a:xfrm>
            <a:off x="457200" y="2011680"/>
            <a:ext cx="7239000" cy="4846320"/>
          </a:xfrm>
        </p:spPr>
        <p:txBody>
          <a:bodyPr/>
          <a:lstStyle/>
          <a:p>
            <a:r>
              <a:rPr lang="en-US" dirty="0" smtClean="0"/>
              <a:t>Sustainable rate of logging</a:t>
            </a:r>
          </a:p>
          <a:p>
            <a:pPr>
              <a:buNone/>
            </a:pPr>
            <a:endParaRPr lang="en-US" dirty="0" smtClean="0"/>
          </a:p>
          <a:p>
            <a:r>
              <a:rPr lang="en-US" dirty="0" smtClean="0"/>
              <a:t>Ecotourism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and Political Issues</a:t>
            </a:r>
            <a:endParaRPr lang="en-US" dirty="0"/>
          </a:p>
        </p:txBody>
      </p:sp>
      <p:sp>
        <p:nvSpPr>
          <p:cNvPr id="3" name="Content Placeholder 2"/>
          <p:cNvSpPr>
            <a:spLocks noGrp="1"/>
          </p:cNvSpPr>
          <p:nvPr>
            <p:ph idx="1"/>
          </p:nvPr>
        </p:nvSpPr>
        <p:spPr/>
        <p:txBody>
          <a:bodyPr>
            <a:normAutofit/>
          </a:bodyPr>
          <a:lstStyle/>
          <a:p>
            <a:r>
              <a:rPr lang="en-US" dirty="0" smtClean="0"/>
              <a:t>Where will people live if a new resource is remote from settlement?</a:t>
            </a:r>
          </a:p>
          <a:p>
            <a:r>
              <a:rPr lang="en-US" dirty="0" smtClean="0"/>
              <a:t>What will the impact of its transport on communities?</a:t>
            </a:r>
          </a:p>
          <a:p>
            <a:r>
              <a:rPr lang="en-US" dirty="0" smtClean="0"/>
              <a:t>What happens to communities when a resource on which their jobs depend is exhausted or replaced?</a:t>
            </a:r>
          </a:p>
          <a:p>
            <a:r>
              <a:rPr lang="en-US" dirty="0" smtClean="0"/>
              <a:t>What is the impact on groups with less political influence such as ethnic minorities, the poor and women and children?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pPr algn="ctr"/>
            <a:r>
              <a:rPr lang="en-GB" dirty="0" smtClean="0"/>
              <a:t>Management Issues </a:t>
            </a:r>
            <a:endParaRPr lang="en-US" dirty="0"/>
          </a:p>
        </p:txBody>
      </p:sp>
      <p:sp>
        <p:nvSpPr>
          <p:cNvPr id="3" name="Subtitle 2"/>
          <p:cNvSpPr>
            <a:spLocks noGrp="1"/>
          </p:cNvSpPr>
          <p:nvPr>
            <p:ph type="subTitle" idx="1"/>
          </p:nvPr>
        </p:nvSpPr>
        <p:spPr>
          <a:xfrm>
            <a:off x="1371600" y="1905000"/>
            <a:ext cx="6400800" cy="1752600"/>
          </a:xfrm>
        </p:spPr>
        <p:txBody>
          <a:bodyPr>
            <a:normAutofit fontScale="25000" lnSpcReduction="20000"/>
          </a:bodyPr>
          <a:lstStyle/>
          <a:p>
            <a:endParaRPr lang="en-US" dirty="0" smtClean="0"/>
          </a:p>
          <a:p>
            <a:r>
              <a:rPr lang="en-GB" sz="11200" dirty="0" smtClean="0"/>
              <a:t>In practice, the development of more </a:t>
            </a:r>
            <a:r>
              <a:rPr lang="en-GB" sz="11200" dirty="0"/>
              <a:t>efficient ways to use a resource is the most common conservation measure</a:t>
            </a:r>
            <a:r>
              <a:rPr lang="en-GB" sz="11200" dirty="0" smtClean="0"/>
              <a:t>.</a:t>
            </a:r>
          </a:p>
          <a:p>
            <a:r>
              <a:rPr lang="en-GB" sz="11200" dirty="0" smtClean="0"/>
              <a:t> </a:t>
            </a:r>
            <a:endParaRPr lang="en-US" sz="11200" dirty="0"/>
          </a:p>
          <a:p>
            <a:r>
              <a:rPr lang="en-GB" sz="11200" dirty="0"/>
              <a:t>Even if governments see the need to act to conserve a resource, they may be constrained by the voting strength of those who would be affected</a:t>
            </a:r>
            <a:r>
              <a:rPr lang="en-GB" sz="11200" dirty="0" smtClean="0"/>
              <a:t>.</a:t>
            </a:r>
          </a:p>
          <a:p>
            <a:endParaRPr lang="en-US" sz="11200" dirty="0" smtClean="0"/>
          </a:p>
          <a:p>
            <a:r>
              <a:rPr lang="en-GB" sz="11200" dirty="0"/>
              <a:t>Genuine conservation is usually forced on people, countries and the world.</a:t>
            </a:r>
            <a:r>
              <a:rPr lang="en-GB" dirty="0"/>
              <a:t> </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endParaRPr lang="en-GB" dirty="0" smtClean="0"/>
          </a:p>
          <a:p>
            <a:endParaRPr lang="en-GB" dirty="0" smtClean="0"/>
          </a:p>
          <a:p>
            <a:r>
              <a:rPr lang="en-GB" dirty="0" smtClean="0"/>
              <a:t>New </a:t>
            </a:r>
            <a:r>
              <a:rPr lang="en-GB" dirty="0"/>
              <a:t>Zealand: 80 km per hour speed </a:t>
            </a:r>
            <a:r>
              <a:rPr lang="en-GB" dirty="0" smtClean="0"/>
              <a:t>limit</a:t>
            </a:r>
          </a:p>
          <a:p>
            <a:pPr>
              <a:buNone/>
            </a:pPr>
            <a:endParaRPr lang="en-US" dirty="0" smtClean="0"/>
          </a:p>
          <a:p>
            <a:r>
              <a:rPr lang="en-GB" dirty="0"/>
              <a:t>Weight of the car, aerodynamic, emission control rules, lead-free petrol, more power with less fuel, solar powered cars, electric cars, more combustible – hence more efficient fuel, recycle plastic etc.</a:t>
            </a:r>
            <a:endParaRPr lang="en-US" dirty="0"/>
          </a:p>
          <a:p>
            <a:endParaRPr lang="en-US" dirty="0"/>
          </a:p>
        </p:txBody>
      </p:sp>
      <p:pic>
        <p:nvPicPr>
          <p:cNvPr id="5" name="Picture 4"/>
          <p:cNvPicPr>
            <a:picLocks noChangeAspect="1"/>
          </p:cNvPicPr>
          <p:nvPr/>
        </p:nvPicPr>
        <p:blipFill>
          <a:blip r:embed="rId2"/>
          <a:stretch>
            <a:fillRect/>
          </a:stretch>
        </p:blipFill>
        <p:spPr>
          <a:xfrm>
            <a:off x="4800600" y="0"/>
            <a:ext cx="3302000" cy="3200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Coal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GB" dirty="0" smtClean="0"/>
              <a:t>Conservation </a:t>
            </a:r>
            <a:r>
              <a:rPr lang="en-GB" dirty="0"/>
              <a:t>(like oil): Find a more efficient way to use it” rather than getting people to reduce their use of the resource</a:t>
            </a:r>
            <a:r>
              <a:rPr lang="en-GB" dirty="0" smtClean="0"/>
              <a:t>.</a:t>
            </a:r>
          </a:p>
          <a:p>
            <a:pPr>
              <a:buNone/>
            </a:pPr>
            <a:endParaRPr lang="en-US" dirty="0" smtClean="0"/>
          </a:p>
          <a:p>
            <a:r>
              <a:rPr lang="en-GB" dirty="0"/>
              <a:t>Less coal used to produce each megawatt of electric power</a:t>
            </a:r>
            <a:r>
              <a:rPr lang="en-GB" dirty="0" smtClean="0"/>
              <a:t>,</a:t>
            </a:r>
          </a:p>
          <a:p>
            <a:endParaRPr lang="en-US" dirty="0" smtClean="0"/>
          </a:p>
          <a:p>
            <a:r>
              <a:rPr lang="en-GB" dirty="0"/>
              <a:t>but Australia and the US have coal for several thousands of years. </a:t>
            </a:r>
            <a:endParaRPr lang="en-US" dirty="0"/>
          </a:p>
          <a:p>
            <a:endParaRPr lang="en-US" dirty="0"/>
          </a:p>
        </p:txBody>
      </p:sp>
      <p:pic>
        <p:nvPicPr>
          <p:cNvPr id="4" name="Picture 3"/>
          <p:cNvPicPr>
            <a:picLocks noChangeAspect="1"/>
          </p:cNvPicPr>
          <p:nvPr/>
        </p:nvPicPr>
        <p:blipFill>
          <a:blip r:embed="rId2"/>
          <a:stretch>
            <a:fillRect/>
          </a:stretch>
        </p:blipFill>
        <p:spPr>
          <a:xfrm>
            <a:off x="6096000" y="1"/>
            <a:ext cx="2057400" cy="16375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Forests</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Saving one’s own forest, exploiting</a:t>
            </a:r>
            <a:r>
              <a:rPr lang="en-GB" dirty="0" smtClean="0"/>
              <a:t> that of others </a:t>
            </a:r>
            <a:r>
              <a:rPr lang="en-GB" dirty="0"/>
              <a:t>(like Japan and Mitsubishi</a:t>
            </a:r>
            <a:r>
              <a:rPr lang="en-GB" dirty="0" smtClean="0"/>
              <a:t>)</a:t>
            </a:r>
          </a:p>
          <a:p>
            <a:pPr>
              <a:buNone/>
            </a:pPr>
            <a:endParaRPr lang="en-US" dirty="0" smtClean="0"/>
          </a:p>
          <a:p>
            <a:r>
              <a:rPr lang="en-GB" dirty="0"/>
              <a:t>Alternative </a:t>
            </a:r>
            <a:r>
              <a:rPr lang="en-GB" dirty="0" smtClean="0"/>
              <a:t>products</a:t>
            </a:r>
          </a:p>
          <a:p>
            <a:pPr>
              <a:buNone/>
            </a:pPr>
            <a:endParaRPr lang="en-US" dirty="0" smtClean="0"/>
          </a:p>
          <a:p>
            <a:r>
              <a:rPr lang="en-GB" dirty="0"/>
              <a:t>Recycling of paper</a:t>
            </a: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4038600" y="3312771"/>
            <a:ext cx="4114800" cy="30880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66416"/>
            <a:ext cx="8229600" cy="1143000"/>
          </a:xfrm>
        </p:spPr>
        <p:txBody>
          <a:bodyPr/>
          <a:lstStyle/>
          <a:p>
            <a:pPr algn="ctr"/>
            <a:r>
              <a:rPr lang="en-US" dirty="0" smtClean="0"/>
              <a:t>Fish</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r>
              <a:rPr lang="en-GB" dirty="0"/>
              <a:t>Size of </a:t>
            </a:r>
            <a:r>
              <a:rPr lang="en-GB" dirty="0" smtClean="0"/>
              <a:t>fish</a:t>
            </a:r>
          </a:p>
          <a:p>
            <a:endParaRPr lang="en-US" dirty="0" smtClean="0"/>
          </a:p>
          <a:p>
            <a:r>
              <a:rPr lang="en-GB" dirty="0"/>
              <a:t>Bag limit for individual </a:t>
            </a:r>
            <a:r>
              <a:rPr lang="en-GB" dirty="0" smtClean="0"/>
              <a:t>fishers</a:t>
            </a:r>
          </a:p>
          <a:p>
            <a:endParaRPr lang="en-US" dirty="0" smtClean="0"/>
          </a:p>
          <a:p>
            <a:r>
              <a:rPr lang="en-GB" dirty="0"/>
              <a:t>Adequate </a:t>
            </a:r>
            <a:r>
              <a:rPr lang="en-GB" dirty="0" smtClean="0"/>
              <a:t>patrolling</a:t>
            </a:r>
          </a:p>
          <a:p>
            <a:endParaRPr lang="en-US" dirty="0" smtClean="0"/>
          </a:p>
          <a:p>
            <a:r>
              <a:rPr lang="en-GB" dirty="0"/>
              <a:t>Problem: Fish may move great distances, dispute over where the 320 km line should go, overlap between countries like the grey zone between Norway and Russia. More efficient fishing techniques (air surveillance, radar devices to locate fish schools). Growing fishing fleets (take quantities that threaten the survival of species). The price that people are willing to pay. Over-exploited as catches have gone down</a:t>
            </a:r>
            <a:r>
              <a:rPr lang="en-GB" dirty="0" smtClean="0"/>
              <a:t>.</a:t>
            </a:r>
          </a:p>
          <a:p>
            <a:pPr>
              <a:buNone/>
            </a:pPr>
            <a:r>
              <a:rPr lang="en-GB" dirty="0" smtClean="0"/>
              <a:t> </a:t>
            </a:r>
            <a:endParaRPr lang="en-US" dirty="0"/>
          </a:p>
          <a:p>
            <a:r>
              <a:rPr lang="en-GB" dirty="0"/>
              <a:t>Solutions: Marketing small fish for canning and fish-meal, ecotourism whaling. </a:t>
            </a:r>
            <a:endParaRPr lang="en-US" dirty="0"/>
          </a:p>
          <a:p>
            <a:endParaRPr lang="en-US" dirty="0"/>
          </a:p>
        </p:txBody>
      </p:sp>
      <p:pic>
        <p:nvPicPr>
          <p:cNvPr id="4" name="Picture 3"/>
          <p:cNvPicPr>
            <a:picLocks noChangeAspect="1"/>
          </p:cNvPicPr>
          <p:nvPr/>
        </p:nvPicPr>
        <p:blipFill>
          <a:blip r:embed="rId2"/>
          <a:stretch>
            <a:fillRect/>
          </a:stretch>
        </p:blipFill>
        <p:spPr>
          <a:xfrm>
            <a:off x="4245429" y="0"/>
            <a:ext cx="4898571"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lstStyle/>
          <a:p>
            <a:r>
              <a:rPr lang="en-US" dirty="0" smtClean="0"/>
              <a:t>Biomass</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Biomass is converted into fuel in a variety of ways, including burning, gasification and anaerobic </a:t>
            </a:r>
            <a:r>
              <a:rPr lang="en-GB" dirty="0" smtClean="0"/>
              <a:t>digestion</a:t>
            </a:r>
          </a:p>
          <a:p>
            <a:pPr>
              <a:buNone/>
            </a:pPr>
            <a:r>
              <a:rPr lang="en-GB" dirty="0" smtClean="0"/>
              <a:t> </a:t>
            </a:r>
            <a:endParaRPr lang="en-US" dirty="0"/>
          </a:p>
          <a:p>
            <a:r>
              <a:rPr lang="en-GB" dirty="0"/>
              <a:t>Human sewage in </a:t>
            </a:r>
            <a:r>
              <a:rPr lang="en-GB" dirty="0" smtClean="0"/>
              <a:t>China</a:t>
            </a:r>
            <a:endParaRPr lang="en-US" dirty="0" smtClean="0"/>
          </a:p>
          <a:p>
            <a:endParaRPr lang="en-US" dirty="0"/>
          </a:p>
        </p:txBody>
      </p:sp>
      <p:pic>
        <p:nvPicPr>
          <p:cNvPr id="4" name="Picture 3"/>
          <p:cNvPicPr>
            <a:picLocks noChangeAspect="1"/>
          </p:cNvPicPr>
          <p:nvPr/>
        </p:nvPicPr>
        <p:blipFill>
          <a:blip r:embed="rId2"/>
          <a:stretch>
            <a:fillRect/>
          </a:stretch>
        </p:blipFill>
        <p:spPr>
          <a:xfrm>
            <a:off x="4953000" y="3505200"/>
            <a:ext cx="3258207"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Issues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lstStyle/>
          <a:p>
            <a:r>
              <a:rPr lang="en-US" dirty="0" smtClean="0"/>
              <a:t>HEP</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Clean</a:t>
            </a:r>
          </a:p>
          <a:p>
            <a:pPr>
              <a:buNone/>
            </a:pPr>
            <a:endParaRPr lang="en-US" dirty="0" smtClean="0"/>
          </a:p>
          <a:p>
            <a:r>
              <a:rPr lang="en-GB" dirty="0"/>
              <a:t>High initial cost, then </a:t>
            </a:r>
            <a:r>
              <a:rPr lang="en-GB" dirty="0" smtClean="0"/>
              <a:t>cheap</a:t>
            </a:r>
          </a:p>
          <a:p>
            <a:endParaRPr lang="en-US" dirty="0" smtClean="0"/>
          </a:p>
          <a:p>
            <a:r>
              <a:rPr lang="en-GB" dirty="0"/>
              <a:t>Flooding of land (Three Gorges Dam on China’s Yangtze </a:t>
            </a:r>
            <a:r>
              <a:rPr lang="en-GB" dirty="0" smtClean="0"/>
              <a:t>River)</a:t>
            </a:r>
          </a:p>
          <a:p>
            <a:pPr>
              <a:buNone/>
            </a:pPr>
            <a:endParaRPr lang="en-US" dirty="0" smtClean="0"/>
          </a:p>
          <a:p>
            <a:r>
              <a:rPr lang="en-GB" dirty="0"/>
              <a:t>Pump-storage dams to supplement coal power stations by recycling </a:t>
            </a:r>
            <a:r>
              <a:rPr lang="en-GB" dirty="0" smtClean="0"/>
              <a:t>water</a:t>
            </a:r>
          </a:p>
          <a:p>
            <a:endParaRPr lang="en-US" dirty="0" smtClean="0"/>
          </a:p>
          <a:p>
            <a:r>
              <a:rPr lang="en-GB" dirty="0"/>
              <a:t>Most widely </a:t>
            </a:r>
            <a:r>
              <a:rPr lang="en-GB" dirty="0" smtClean="0"/>
              <a:t>used</a:t>
            </a:r>
            <a:endParaRPr lang="en-US" dirty="0" smtClean="0"/>
          </a:p>
          <a:p>
            <a:pPr>
              <a:buNone/>
            </a:pPr>
            <a:r>
              <a:rPr lang="en-GB" dirty="0"/>
              <a:t> </a:t>
            </a:r>
            <a:endParaRPr lang="en-US" dirty="0"/>
          </a:p>
          <a:p>
            <a:endParaRPr lang="en-US" dirty="0"/>
          </a:p>
        </p:txBody>
      </p:sp>
      <p:pic>
        <p:nvPicPr>
          <p:cNvPr id="4" name="Picture 3"/>
          <p:cNvPicPr>
            <a:picLocks noChangeAspect="1"/>
          </p:cNvPicPr>
          <p:nvPr/>
        </p:nvPicPr>
        <p:blipFill>
          <a:blip r:embed="rId2"/>
          <a:stretch>
            <a:fillRect/>
          </a:stretch>
        </p:blipFill>
        <p:spPr>
          <a:xfrm>
            <a:off x="5410200" y="0"/>
            <a:ext cx="2723504" cy="2971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a:t>
            </a:r>
            <a:endParaRPr lang="en-US" dirty="0"/>
          </a:p>
        </p:txBody>
      </p:sp>
      <p:sp>
        <p:nvSpPr>
          <p:cNvPr id="3" name="Content Placeholder 2"/>
          <p:cNvSpPr>
            <a:spLocks noGrp="1"/>
          </p:cNvSpPr>
          <p:nvPr>
            <p:ph idx="1"/>
          </p:nvPr>
        </p:nvSpPr>
        <p:spPr/>
        <p:txBody>
          <a:bodyPr/>
          <a:lstStyle/>
          <a:p>
            <a:pPr>
              <a:buNone/>
            </a:pPr>
            <a:r>
              <a:rPr lang="en-GB" dirty="0" smtClean="0"/>
              <a:t> </a:t>
            </a:r>
            <a:endParaRPr lang="en-US" dirty="0"/>
          </a:p>
          <a:p>
            <a:r>
              <a:rPr lang="en-GB" dirty="0"/>
              <a:t>Only in suitable </a:t>
            </a:r>
            <a:r>
              <a:rPr lang="en-GB" dirty="0" smtClean="0"/>
              <a:t>places</a:t>
            </a:r>
          </a:p>
          <a:p>
            <a:pPr>
              <a:buNone/>
            </a:pPr>
            <a:endParaRPr lang="en-US" dirty="0" smtClean="0"/>
          </a:p>
          <a:p>
            <a:r>
              <a:rPr lang="en-GB" dirty="0"/>
              <a:t>The escaping steam often contains other gases such as carbon dioxide and hydrogen sulphide (which is poisonous</a:t>
            </a:r>
            <a:r>
              <a:rPr lang="en-GB" dirty="0" smtClean="0"/>
              <a:t>)</a:t>
            </a:r>
          </a:p>
          <a:p>
            <a:pPr>
              <a:buNone/>
            </a:pPr>
            <a:r>
              <a:rPr lang="en-GB" dirty="0" smtClean="0"/>
              <a:t> </a:t>
            </a:r>
            <a:endParaRPr lang="en-US" dirty="0"/>
          </a:p>
          <a:p>
            <a:r>
              <a:rPr lang="en-GB" dirty="0"/>
              <a:t>Earthquakes a </a:t>
            </a:r>
            <a:r>
              <a:rPr lang="en-GB" dirty="0" smtClean="0"/>
              <a:t>risk </a:t>
            </a:r>
            <a:endParaRPr lang="en-US" dirty="0"/>
          </a:p>
          <a:p>
            <a:endParaRPr lang="en-US" dirty="0"/>
          </a:p>
        </p:txBody>
      </p:sp>
      <p:pic>
        <p:nvPicPr>
          <p:cNvPr id="4" name="Picture 3"/>
          <p:cNvPicPr>
            <a:picLocks noChangeAspect="1"/>
          </p:cNvPicPr>
          <p:nvPr/>
        </p:nvPicPr>
        <p:blipFill>
          <a:blip r:embed="rId2"/>
          <a:stretch>
            <a:fillRect/>
          </a:stretch>
        </p:blipFill>
        <p:spPr>
          <a:xfrm>
            <a:off x="4419600" y="838200"/>
            <a:ext cx="2794000" cy="2095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smtClean="0"/>
              <a:t> 80% in three areas in California</a:t>
            </a:r>
          </a:p>
          <a:p>
            <a:pPr>
              <a:buNone/>
            </a:pPr>
            <a:endParaRPr lang="en-US" dirty="0" smtClean="0"/>
          </a:p>
          <a:p>
            <a:r>
              <a:rPr lang="en-GB" dirty="0" smtClean="0"/>
              <a:t>Minute proportion of electricity generated even in wind nations</a:t>
            </a:r>
          </a:p>
          <a:p>
            <a:pPr>
              <a:buNone/>
            </a:pPr>
            <a:endParaRPr lang="en-US" dirty="0" smtClean="0"/>
          </a:p>
          <a:p>
            <a:r>
              <a:rPr lang="en-GB" dirty="0" smtClean="0"/>
              <a:t>Expensive, then cheap</a:t>
            </a:r>
            <a:endParaRPr lang="en-US" dirty="0" smtClean="0"/>
          </a:p>
          <a:p>
            <a:endParaRPr lang="en-US" dirty="0"/>
          </a:p>
        </p:txBody>
      </p:sp>
      <p:pic>
        <p:nvPicPr>
          <p:cNvPr id="4" name="Picture 3"/>
          <p:cNvPicPr>
            <a:picLocks noChangeAspect="1"/>
          </p:cNvPicPr>
          <p:nvPr/>
        </p:nvPicPr>
        <p:blipFill>
          <a:blip r:embed="rId2"/>
          <a:stretch>
            <a:fillRect/>
          </a:stretch>
        </p:blipFill>
        <p:spPr>
          <a:xfrm>
            <a:off x="6172200" y="0"/>
            <a:ext cx="29718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Tidal</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Among the most expensive to </a:t>
            </a:r>
            <a:r>
              <a:rPr lang="en-GB" dirty="0" smtClean="0"/>
              <a:t>build</a:t>
            </a:r>
          </a:p>
          <a:p>
            <a:pPr>
              <a:buNone/>
            </a:pPr>
            <a:endParaRPr lang="en-US" dirty="0" smtClean="0"/>
          </a:p>
          <a:p>
            <a:r>
              <a:rPr lang="en-GB" dirty="0"/>
              <a:t>Interfere with the migration of spawning fish into and out of the </a:t>
            </a:r>
            <a:r>
              <a:rPr lang="en-GB" dirty="0" smtClean="0"/>
              <a:t>coastal estuary</a:t>
            </a:r>
            <a:r>
              <a:rPr lang="en-US" dirty="0" smtClean="0"/>
              <a:t> </a:t>
            </a:r>
            <a:r>
              <a:rPr lang="en-GB"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0"/>
            <a:ext cx="8229600" cy="1143000"/>
          </a:xfrm>
        </p:spPr>
        <p:txBody>
          <a:bodyPr>
            <a:normAutofit fontScale="90000"/>
          </a:bodyPr>
          <a:lstStyle/>
          <a:p>
            <a:r>
              <a:rPr lang="en-US" dirty="0" smtClean="0"/>
              <a:t/>
            </a:r>
            <a:br>
              <a:rPr lang="en-US" dirty="0" smtClean="0"/>
            </a:br>
            <a:r>
              <a:rPr lang="en-US" dirty="0" smtClean="0"/>
              <a:t>Solar</a:t>
            </a:r>
            <a:endParaRPr lang="en-US" dirty="0"/>
          </a:p>
        </p:txBody>
      </p:sp>
      <p:sp>
        <p:nvSpPr>
          <p:cNvPr id="3" name="Content Placeholder 2"/>
          <p:cNvSpPr>
            <a:spLocks noGrp="1"/>
          </p:cNvSpPr>
          <p:nvPr>
            <p:ph idx="1"/>
          </p:nvPr>
        </p:nvSpPr>
        <p:spPr>
          <a:xfrm>
            <a:off x="914400" y="2921000"/>
            <a:ext cx="8229600" cy="4525963"/>
          </a:xfrm>
        </p:spPr>
        <p:txBody>
          <a:bodyPr/>
          <a:lstStyle/>
          <a:p>
            <a:pPr>
              <a:buNone/>
            </a:pPr>
            <a:endParaRPr lang="en-US" dirty="0" smtClean="0"/>
          </a:p>
          <a:p>
            <a:r>
              <a:rPr lang="en-GB" dirty="0"/>
              <a:t>Clean, safe, expensive, fairly </a:t>
            </a:r>
            <a:r>
              <a:rPr lang="en-GB" dirty="0" smtClean="0"/>
              <a:t>inefficient</a:t>
            </a:r>
          </a:p>
          <a:p>
            <a:pPr>
              <a:buNone/>
            </a:pPr>
            <a:r>
              <a:rPr lang="en-GB" dirty="0" smtClean="0"/>
              <a:t> </a:t>
            </a:r>
            <a:endParaRPr lang="en-US" dirty="0"/>
          </a:p>
          <a:p>
            <a:r>
              <a:rPr lang="en-GB" dirty="0"/>
              <a:t>Least power when you need it the </a:t>
            </a:r>
            <a:r>
              <a:rPr lang="en-GB" dirty="0" smtClean="0"/>
              <a:t>most</a:t>
            </a:r>
          </a:p>
          <a:p>
            <a:pPr>
              <a:buNone/>
            </a:pPr>
            <a:r>
              <a:rPr lang="en-GB" dirty="0" smtClean="0"/>
              <a:t> </a:t>
            </a:r>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177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8800" y="622300"/>
            <a:ext cx="4533900" cy="5613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Food scraps, animal droppings etc. composted to speed up the bacterial breakdown of the material into soluble plant </a:t>
            </a:r>
            <a:r>
              <a:rPr lang="en-GB" dirty="0" smtClean="0"/>
              <a:t>nutrients</a:t>
            </a:r>
          </a:p>
          <a:p>
            <a:pPr>
              <a:buNone/>
            </a:pPr>
            <a:endParaRPr lang="en-US" dirty="0" smtClean="0"/>
          </a:p>
          <a:p>
            <a:r>
              <a:rPr lang="en-GB" dirty="0"/>
              <a:t>Partial return to the way things were done several generations </a:t>
            </a:r>
            <a:r>
              <a:rPr lang="en-GB" dirty="0" smtClean="0"/>
              <a:t>ago</a:t>
            </a:r>
            <a:endParaRPr lang="en-US" dirty="0" smtClean="0"/>
          </a:p>
          <a:p>
            <a:endParaRPr lang="en-US" dirty="0"/>
          </a:p>
        </p:txBody>
      </p:sp>
      <p:pic>
        <p:nvPicPr>
          <p:cNvPr id="5" name="Picture 4"/>
          <p:cNvPicPr>
            <a:picLocks noChangeAspect="1"/>
          </p:cNvPicPr>
          <p:nvPr/>
        </p:nvPicPr>
        <p:blipFill>
          <a:blip r:embed="rId2"/>
          <a:stretch>
            <a:fillRect/>
          </a:stretch>
        </p:blipFill>
        <p:spPr>
          <a:xfrm>
            <a:off x="5715000" y="0"/>
            <a:ext cx="2470150" cy="22564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GB" dirty="0"/>
              <a:t>Managed, replacement forests (eucalypt all over the world</a:t>
            </a:r>
            <a:r>
              <a:rPr lang="en-GB" dirty="0" smtClean="0"/>
              <a:t>)</a:t>
            </a:r>
          </a:p>
          <a:p>
            <a:endParaRPr lang="en-US" dirty="0" smtClean="0"/>
          </a:p>
          <a:p>
            <a:r>
              <a:rPr lang="en-GB" dirty="0"/>
              <a:t>Grey paper (reduce the toxic effluents</a:t>
            </a:r>
            <a:r>
              <a:rPr lang="en-GB" dirty="0" smtClean="0"/>
              <a:t>)</a:t>
            </a:r>
          </a:p>
          <a:p>
            <a:endParaRPr lang="en-US" dirty="0" smtClean="0"/>
          </a:p>
          <a:p>
            <a:r>
              <a:rPr lang="en-GB" dirty="0"/>
              <a:t>Sorting in </a:t>
            </a:r>
            <a:r>
              <a:rPr lang="en-GB" dirty="0" err="1" smtClean="0"/>
              <a:t>LEDCs</a:t>
            </a:r>
            <a:endParaRPr lang="en-GB" dirty="0" smtClean="0"/>
          </a:p>
          <a:p>
            <a:pPr>
              <a:buNone/>
            </a:pPr>
            <a:r>
              <a:rPr lang="en-GB" dirty="0" smtClean="0"/>
              <a:t> </a:t>
            </a:r>
            <a:endParaRPr lang="en-US" dirty="0"/>
          </a:p>
          <a:p>
            <a:r>
              <a:rPr lang="en-GB" dirty="0"/>
              <a:t>Paperless office no </a:t>
            </a:r>
            <a:r>
              <a:rPr lang="en-GB" dirty="0" smtClean="0"/>
              <a:t>success </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228600" y="1417638"/>
            <a:ext cx="8229600" cy="4525963"/>
          </a:xfrm>
        </p:spPr>
        <p:txBody>
          <a:bodyPr>
            <a:normAutofit fontScale="62500" lnSpcReduction="20000"/>
          </a:bodyPr>
          <a:lstStyle/>
          <a:p>
            <a:pPr>
              <a:buNone/>
            </a:pPr>
            <a:endParaRPr lang="en-US" dirty="0" smtClean="0"/>
          </a:p>
          <a:p>
            <a:r>
              <a:rPr lang="en-GB" dirty="0"/>
              <a:t>Egypt – reliable flow of the </a:t>
            </a:r>
            <a:r>
              <a:rPr lang="en-GB" dirty="0" smtClean="0"/>
              <a:t>Nile</a:t>
            </a:r>
          </a:p>
          <a:p>
            <a:endParaRPr lang="en-US" dirty="0" smtClean="0"/>
          </a:p>
          <a:p>
            <a:r>
              <a:rPr lang="en-GB" dirty="0"/>
              <a:t>Myanmar did not want piped </a:t>
            </a:r>
            <a:r>
              <a:rPr lang="en-GB" dirty="0" smtClean="0"/>
              <a:t>water</a:t>
            </a:r>
          </a:p>
          <a:p>
            <a:endParaRPr lang="en-US" dirty="0" smtClean="0"/>
          </a:p>
          <a:p>
            <a:r>
              <a:rPr lang="en-GB" dirty="0"/>
              <a:t>More work must be done on how to re-use water (Australia versus London</a:t>
            </a:r>
            <a:r>
              <a:rPr lang="en-GB" dirty="0" smtClean="0"/>
              <a:t>)</a:t>
            </a:r>
          </a:p>
          <a:p>
            <a:endParaRPr lang="en-US" dirty="0" smtClean="0"/>
          </a:p>
          <a:p>
            <a:r>
              <a:rPr lang="en-GB" dirty="0"/>
              <a:t>Re-direct grey water (from baths, washing</a:t>
            </a:r>
            <a:r>
              <a:rPr lang="en-GB" dirty="0" smtClean="0"/>
              <a:t>)</a:t>
            </a:r>
            <a:endParaRPr lang="en-GB" dirty="0"/>
          </a:p>
          <a:p>
            <a:endParaRPr lang="en-US" dirty="0" smtClean="0"/>
          </a:p>
          <a:p>
            <a:r>
              <a:rPr lang="en-GB" dirty="0"/>
              <a:t>Steep rises in </a:t>
            </a:r>
            <a:r>
              <a:rPr lang="en-GB" dirty="0" smtClean="0"/>
              <a:t>pricing</a:t>
            </a:r>
          </a:p>
          <a:p>
            <a:endParaRPr lang="en-US" dirty="0" smtClean="0"/>
          </a:p>
          <a:p>
            <a:r>
              <a:rPr lang="en-GB" dirty="0"/>
              <a:t>Restrictions to effluents from mining and industry with heavy fines (treatment on-site</a:t>
            </a:r>
            <a:r>
              <a:rPr lang="en-GB" dirty="0" smtClean="0"/>
              <a:t>)</a:t>
            </a:r>
          </a:p>
          <a:p>
            <a:endParaRPr lang="en-GB" dirty="0" smtClean="0"/>
          </a:p>
          <a:p>
            <a:r>
              <a:rPr lang="en-GB" dirty="0"/>
              <a:t>Must become better at preventing water from being polluted in the first place and more ready to pay for the treatment. (Al Gore, water wars – Egypt</a:t>
            </a:r>
            <a:r>
              <a:rPr lang="en-GB" dirty="0" smtClean="0"/>
              <a:t>) </a:t>
            </a:r>
            <a:endParaRPr lang="en-US" dirty="0"/>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Water Use near the Aral Sea –                      A Case Study in Natural Resource Management</a:t>
            </a:r>
            <a:endParaRPr lang="en-US" sz="2800" dirty="0"/>
          </a:p>
        </p:txBody>
      </p:sp>
      <p:sp>
        <p:nvSpPr>
          <p:cNvPr id="3" name="Content Placeholder 2"/>
          <p:cNvSpPr>
            <a:spLocks noGrp="1"/>
          </p:cNvSpPr>
          <p:nvPr>
            <p:ph idx="1"/>
          </p:nvPr>
        </p:nvSpPr>
        <p:spPr/>
        <p:txBody>
          <a:bodyPr>
            <a:normAutofit/>
          </a:bodyPr>
          <a:lstStyle/>
          <a:p>
            <a:r>
              <a:rPr lang="en-US" dirty="0" smtClean="0"/>
              <a:t>Border of Kazakhstan and Uzbekistan</a:t>
            </a:r>
          </a:p>
          <a:p>
            <a:endParaRPr lang="en-US" dirty="0" smtClean="0"/>
          </a:p>
          <a:p>
            <a:endParaRPr lang="en-US" dirty="0" smtClean="0"/>
          </a:p>
          <a:p>
            <a:r>
              <a:rPr lang="en-US" dirty="0" smtClean="0"/>
              <a:t>The air is very dry</a:t>
            </a:r>
          </a:p>
          <a:p>
            <a:r>
              <a:rPr lang="en-US" dirty="0" smtClean="0"/>
              <a:t>Hot, dry winds</a:t>
            </a:r>
          </a:p>
          <a:p>
            <a:r>
              <a:rPr lang="en-US" dirty="0" smtClean="0"/>
              <a:t>Sandy soils do not retain moisture</a:t>
            </a:r>
          </a:p>
          <a:p>
            <a:r>
              <a:rPr lang="en-US" dirty="0" smtClean="0"/>
              <a:t>Salty soils</a:t>
            </a:r>
            <a:endParaRPr lang="en-US" dirty="0"/>
          </a:p>
        </p:txBody>
      </p:sp>
      <p:pic>
        <p:nvPicPr>
          <p:cNvPr id="4" name="Picture 3"/>
          <p:cNvPicPr>
            <a:picLocks noChangeAspect="1"/>
          </p:cNvPicPr>
          <p:nvPr/>
        </p:nvPicPr>
        <p:blipFill>
          <a:blip r:embed="rId2"/>
          <a:stretch>
            <a:fillRect/>
          </a:stretch>
        </p:blipFill>
        <p:spPr>
          <a:xfrm>
            <a:off x="444500" y="2209800"/>
            <a:ext cx="8255000" cy="177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mineral extraction causes some environmental impact</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524000"/>
            <a:ext cx="7317556" cy="5257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540"/>
            <a:ext cx="7239000" cy="1143000"/>
          </a:xfrm>
        </p:spPr>
        <p:txBody>
          <a:bodyPr>
            <a:noAutofit/>
          </a:bodyPr>
          <a:lstStyle/>
          <a:p>
            <a:r>
              <a:rPr lang="en-US" sz="2000" dirty="0" smtClean="0"/>
              <a:t>Once the world's fourth largest lake, the mighty Aral Sea is now in it's death throes. Starved of it's lifeblood of the waters of the </a:t>
            </a:r>
            <a:r>
              <a:rPr lang="en-US" sz="2000" dirty="0" err="1" smtClean="0"/>
              <a:t>Syr</a:t>
            </a:r>
            <a:r>
              <a:rPr lang="en-US" sz="2000" dirty="0" smtClean="0"/>
              <a:t> Darya and the Amu Darya rivers, the sea has been shrinking for the last 40 years.</a:t>
            </a:r>
            <a:endParaRPr lang="en-US" sz="2000" dirty="0"/>
          </a:p>
        </p:txBody>
      </p:sp>
      <p:sp>
        <p:nvSpPr>
          <p:cNvPr id="3" name="Content Placeholder 2"/>
          <p:cNvSpPr>
            <a:spLocks noGrp="1"/>
          </p:cNvSpPr>
          <p:nvPr>
            <p:ph idx="1"/>
          </p:nvPr>
        </p:nvSpPr>
        <p:spPr>
          <a:xfrm>
            <a:off x="457200" y="2034540"/>
            <a:ext cx="7239000" cy="4846320"/>
          </a:xfrm>
        </p:spPr>
        <p:txBody>
          <a:bodyPr>
            <a:normAutofit/>
          </a:bodyPr>
          <a:lstStyle/>
          <a:p>
            <a:r>
              <a:rPr lang="en-US" dirty="0" smtClean="0"/>
              <a:t>From </a:t>
            </a:r>
            <a:r>
              <a:rPr lang="en-US" dirty="0"/>
              <a:t>the 1930s, the former Soviet Union started building large scale diversion canals to irrigate vast cotton fields in a grand plan to make cotton a great export earner. This was achieved, and even today Uzbekistan is still a large exporter of cotton. But the cost in ecological and human terms have been astronomical.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85800" y="304800"/>
            <a:ext cx="6858000" cy="6248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pPr algn="ctr"/>
            <a:r>
              <a:rPr lang="en-US" dirty="0" smtClean="0"/>
              <a:t>Cotton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864100" y="381000"/>
            <a:ext cx="3975100" cy="6096000"/>
          </a:xfrm>
          <a:prstGeom prst="rect">
            <a:avLst/>
          </a:prstGeom>
        </p:spPr>
      </p:pic>
      <p:pic>
        <p:nvPicPr>
          <p:cNvPr id="5" name="Picture 4"/>
          <p:cNvPicPr>
            <a:picLocks noChangeAspect="1"/>
          </p:cNvPicPr>
          <p:nvPr/>
        </p:nvPicPr>
        <p:blipFill>
          <a:blip r:embed="rId3"/>
          <a:stretch>
            <a:fillRect/>
          </a:stretch>
        </p:blipFill>
        <p:spPr>
          <a:xfrm>
            <a:off x="266700" y="1549400"/>
            <a:ext cx="4445000" cy="3860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95400" y="0"/>
            <a:ext cx="6858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6416"/>
            <a:ext cx="7239000" cy="1143000"/>
          </a:xfrm>
        </p:spPr>
        <p:txBody>
          <a:bodyPr>
            <a:normAutofit fontScale="90000"/>
          </a:bodyPr>
          <a:lstStyle/>
          <a:p>
            <a:r>
              <a:rPr lang="en-US" dirty="0" smtClean="0"/>
              <a:t>Effluents from any industry may contain potentially harmful chemicals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828800"/>
            <a:ext cx="7162800" cy="477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The importance of caring for the environment first captured public awareness as a result of a famous case of water pollution in Japan during the 1970s.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371600" y="-50800"/>
            <a:ext cx="5334000" cy="695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normAutofit fontScale="85000" lnSpcReduction="20000"/>
          </a:bodyPr>
          <a:lstStyle/>
          <a:p>
            <a:r>
              <a:rPr lang="en-US" dirty="0" smtClean="0">
                <a:solidFill>
                  <a:srgbClr val="899BB0"/>
                </a:solidFill>
                <a:latin typeface="Times-Roman"/>
              </a:rPr>
              <a:t>In 1973, a court finally ruled financial compensation </a:t>
            </a:r>
            <a:r>
              <a:rPr lang="en-US" dirty="0" err="1" smtClean="0">
                <a:solidFill>
                  <a:srgbClr val="899BB0"/>
                </a:solidFill>
                <a:latin typeface="Times-Roman"/>
              </a:rPr>
              <a:t>for the</a:t>
            </a:r>
            <a:r>
              <a:rPr lang="en-US" dirty="0" smtClean="0">
                <a:solidFill>
                  <a:srgbClr val="899BB0"/>
                </a:solidFill>
                <a:latin typeface="Times-Roman"/>
              </a:rPr>
              <a:t> victims of </a:t>
            </a:r>
            <a:r>
              <a:rPr lang="en-US" dirty="0" err="1" smtClean="0">
                <a:solidFill>
                  <a:srgbClr val="899BB0"/>
                </a:solidFill>
                <a:latin typeface="Times-Roman"/>
              </a:rPr>
              <a:t>Minamata</a:t>
            </a:r>
            <a:r>
              <a:rPr lang="en-US" dirty="0" smtClean="0">
                <a:solidFill>
                  <a:srgbClr val="899BB0"/>
                </a:solidFill>
                <a:latin typeface="Times-Roman"/>
              </a:rPr>
              <a:t> </a:t>
            </a:r>
            <a:r>
              <a:rPr lang="en-US" dirty="0" err="1" smtClean="0">
                <a:solidFill>
                  <a:srgbClr val="899BB0"/>
                </a:solidFill>
                <a:latin typeface="Times-Roman"/>
              </a:rPr>
              <a:t>Disease.  Chisso</a:t>
            </a:r>
            <a:r>
              <a:rPr lang="en-US" dirty="0" smtClean="0">
                <a:solidFill>
                  <a:srgbClr val="899BB0"/>
                </a:solidFill>
                <a:latin typeface="Times-Roman"/>
              </a:rPr>
              <a:t> closed its </a:t>
            </a:r>
            <a:r>
              <a:rPr lang="en-US" dirty="0" err="1" smtClean="0">
                <a:solidFill>
                  <a:srgbClr val="899BB0"/>
                </a:solidFill>
                <a:latin typeface="Times-Roman"/>
              </a:rPr>
              <a:t>Minamata</a:t>
            </a:r>
            <a:r>
              <a:rPr lang="en-US" dirty="0" smtClean="0">
                <a:solidFill>
                  <a:srgbClr val="899BB0"/>
                </a:solidFill>
                <a:latin typeface="Times-Roman"/>
              </a:rPr>
              <a:t> operations completely in 1975. The court ruling had cost a lot of money. By then, there </a:t>
            </a:r>
            <a:r>
              <a:rPr lang="en-US" dirty="0" err="1" smtClean="0">
                <a:solidFill>
                  <a:srgbClr val="899BB0"/>
                </a:solidFill>
                <a:latin typeface="Times-Roman"/>
              </a:rPr>
              <a:t>were almost</a:t>
            </a:r>
            <a:r>
              <a:rPr lang="en-US" dirty="0" smtClean="0">
                <a:solidFill>
                  <a:srgbClr val="899BB0"/>
                </a:solidFill>
                <a:latin typeface="Times-Roman"/>
              </a:rPr>
              <a:t> a thousand victims of the poisoning. There were </a:t>
            </a:r>
            <a:r>
              <a:rPr lang="en-US" dirty="0" err="1" smtClean="0">
                <a:solidFill>
                  <a:srgbClr val="899BB0"/>
                </a:solidFill>
                <a:latin typeface="Times-Roman"/>
              </a:rPr>
              <a:t>another two</a:t>
            </a:r>
            <a:r>
              <a:rPr lang="en-US" dirty="0" smtClean="0">
                <a:solidFill>
                  <a:srgbClr val="899BB0"/>
                </a:solidFill>
                <a:latin typeface="Times-Roman"/>
              </a:rPr>
              <a:t> thousand who sought verification as victims. These </a:t>
            </a:r>
            <a:r>
              <a:rPr lang="en-US" dirty="0" err="1" smtClean="0">
                <a:solidFill>
                  <a:srgbClr val="899BB0"/>
                </a:solidFill>
                <a:latin typeface="Times-Roman"/>
              </a:rPr>
              <a:t>people have</a:t>
            </a:r>
            <a:r>
              <a:rPr lang="en-US" dirty="0" smtClean="0">
                <a:solidFill>
                  <a:srgbClr val="899BB0"/>
                </a:solidFill>
                <a:latin typeface="Times-Roman"/>
              </a:rPr>
              <a:t> difficulty swallowing, writing, or buttoning clothes. </a:t>
            </a:r>
            <a:r>
              <a:rPr lang="en-US" dirty="0" err="1" smtClean="0">
                <a:solidFill>
                  <a:srgbClr val="899BB0"/>
                </a:solidFill>
                <a:latin typeface="Times-Roman"/>
              </a:rPr>
              <a:t>They may</a:t>
            </a:r>
            <a:r>
              <a:rPr lang="en-US" dirty="0" smtClean="0">
                <a:solidFill>
                  <a:srgbClr val="899BB0"/>
                </a:solidFill>
                <a:latin typeface="Times-Roman"/>
              </a:rPr>
              <a:t> be bent or stiff. Some are afflicted with distorted </a:t>
            </a:r>
            <a:r>
              <a:rPr lang="en-US" dirty="0" err="1" smtClean="0">
                <a:solidFill>
                  <a:srgbClr val="899BB0"/>
                </a:solidFill>
                <a:latin typeface="Times-Roman"/>
              </a:rPr>
              <a:t>facial expressions</a:t>
            </a:r>
            <a:r>
              <a:rPr lang="en-US" dirty="0" smtClean="0">
                <a:solidFill>
                  <a:srgbClr val="899BB0"/>
                </a:solidFill>
                <a:latin typeface="Times-Roman"/>
              </a:rPr>
              <a:t> when they speak. Many are dead. Peculiarly, </a:t>
            </a:r>
            <a:r>
              <a:rPr lang="en-US" dirty="0" err="1" smtClean="0">
                <a:solidFill>
                  <a:srgbClr val="899BB0"/>
                </a:solidFill>
                <a:latin typeface="Times-Roman"/>
              </a:rPr>
              <a:t>in fetal</a:t>
            </a:r>
            <a:r>
              <a:rPr lang="en-US" dirty="0" smtClean="0">
                <a:solidFill>
                  <a:srgbClr val="899BB0"/>
                </a:solidFill>
                <a:latin typeface="Times-Roman"/>
              </a:rPr>
              <a:t> </a:t>
            </a:r>
            <a:r>
              <a:rPr lang="en-US" dirty="0" err="1" smtClean="0">
                <a:solidFill>
                  <a:srgbClr val="899BB0"/>
                </a:solidFill>
                <a:latin typeface="Times-Roman"/>
              </a:rPr>
              <a:t>Minamata</a:t>
            </a:r>
            <a:r>
              <a:rPr lang="en-US" dirty="0" smtClean="0">
                <a:solidFill>
                  <a:srgbClr val="899BB0"/>
                </a:solidFill>
                <a:latin typeface="Times-Roman"/>
              </a:rPr>
              <a:t> disease, the mother is spared because the </a:t>
            </a:r>
            <a:r>
              <a:rPr lang="en-US" dirty="0" err="1" smtClean="0">
                <a:solidFill>
                  <a:srgbClr val="899BB0"/>
                </a:solidFill>
                <a:latin typeface="Times-Roman"/>
              </a:rPr>
              <a:t>mercury goes</a:t>
            </a:r>
            <a:r>
              <a:rPr lang="en-US" dirty="0" smtClean="0">
                <a:solidFill>
                  <a:srgbClr val="899BB0"/>
                </a:solidFill>
                <a:latin typeface="Times-Roman"/>
              </a:rPr>
              <a:t> directly to affect the unborn </a:t>
            </a:r>
            <a:r>
              <a:rPr lang="en-US" dirty="0" err="1" smtClean="0">
                <a:solidFill>
                  <a:srgbClr val="899BB0"/>
                </a:solidFill>
                <a:latin typeface="Times-Roman"/>
              </a:rPr>
              <a:t>child.  The</a:t>
            </a:r>
            <a:r>
              <a:rPr lang="en-US" dirty="0" smtClean="0">
                <a:solidFill>
                  <a:srgbClr val="899BB0"/>
                </a:solidFill>
                <a:latin typeface="Times-Roman"/>
              </a:rPr>
              <a:t> Japanese call environmental and industrial </a:t>
            </a:r>
            <a:r>
              <a:rPr lang="en-US" dirty="0" err="1" smtClean="0">
                <a:solidFill>
                  <a:srgbClr val="899BB0"/>
                </a:solidFill>
                <a:latin typeface="Times-Roman"/>
              </a:rPr>
              <a:t>damage "Koga</a:t>
            </a:r>
            <a:r>
              <a:rPr lang="en-US" dirty="0" smtClean="0">
                <a:solidFill>
                  <a:srgbClr val="899BB0"/>
                </a:solidFill>
                <a:latin typeface="Times-Roman"/>
              </a:rPr>
              <a:t> -- public harm.</a:t>
            </a:r>
            <a:endParaRPr lang="en-US" dirty="0"/>
          </a:p>
        </p:txBody>
      </p:sp>
      <p:pic>
        <p:nvPicPr>
          <p:cNvPr id="4" name="Picture 3"/>
          <p:cNvPicPr>
            <a:picLocks noChangeAspect="1"/>
          </p:cNvPicPr>
          <p:nvPr/>
        </p:nvPicPr>
        <p:blipFill>
          <a:blip r:embed="rId2"/>
          <a:stretch>
            <a:fillRect/>
          </a:stretch>
        </p:blipFill>
        <p:spPr>
          <a:xfrm>
            <a:off x="4800600" y="4267200"/>
            <a:ext cx="3175000" cy="2400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955800" y="1828800"/>
            <a:ext cx="4064000" cy="373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Competing uses</a:t>
            </a:r>
            <a:endParaRPr lang="en-US" dirty="0"/>
          </a:p>
        </p:txBody>
      </p:sp>
      <p:sp>
        <p:nvSpPr>
          <p:cNvPr id="3" name="Content Placeholder 2"/>
          <p:cNvSpPr>
            <a:spLocks noGrp="1"/>
          </p:cNvSpPr>
          <p:nvPr>
            <p:ph idx="1"/>
          </p:nvPr>
        </p:nvSpPr>
        <p:spPr/>
        <p:txBody>
          <a:bodyPr>
            <a:normAutofit/>
          </a:bodyPr>
          <a:lstStyle/>
          <a:p>
            <a:pPr>
              <a:buNone/>
            </a:pPr>
            <a:r>
              <a:rPr lang="en-US" dirty="0" smtClean="0"/>
              <a:t>   Infilling of wetlands on the Australian Gold Coast</a:t>
            </a:r>
          </a:p>
          <a:p>
            <a:pPr>
              <a:buNone/>
            </a:pPr>
            <a:r>
              <a:rPr lang="en-US" dirty="0" smtClean="0"/>
              <a:t> </a:t>
            </a:r>
          </a:p>
          <a:p>
            <a:r>
              <a:rPr lang="en-US" dirty="0" smtClean="0"/>
              <a:t>+ for house- and shop owners</a:t>
            </a:r>
          </a:p>
          <a:p>
            <a:r>
              <a:rPr lang="en-US" dirty="0" smtClean="0"/>
              <a:t>+ tourism</a:t>
            </a:r>
          </a:p>
          <a:p>
            <a:pPr>
              <a:buNone/>
            </a:pPr>
            <a:endParaRPr lang="en-US" dirty="0" smtClean="0"/>
          </a:p>
          <a:p>
            <a:r>
              <a:rPr lang="en-US" dirty="0" smtClean="0"/>
              <a:t>- for fishermen</a:t>
            </a:r>
          </a:p>
          <a:p>
            <a:r>
              <a:rPr lang="en-US" dirty="0" smtClean="0"/>
              <a:t>- the ecosystem</a:t>
            </a:r>
          </a:p>
          <a:p>
            <a:r>
              <a:rPr lang="en-US" dirty="0" smtClean="0"/>
              <a:t>- seafood</a:t>
            </a:r>
            <a:endParaRPr lang="en-US" dirty="0"/>
          </a:p>
        </p:txBody>
      </p:sp>
      <p:pic>
        <p:nvPicPr>
          <p:cNvPr id="4" name="Picture 3"/>
          <p:cNvPicPr>
            <a:picLocks noChangeAspect="1"/>
          </p:cNvPicPr>
          <p:nvPr/>
        </p:nvPicPr>
        <p:blipFill>
          <a:blip r:embed="rId2"/>
          <a:stretch>
            <a:fillRect/>
          </a:stretch>
        </p:blipFill>
        <p:spPr>
          <a:xfrm>
            <a:off x="3886200" y="3689287"/>
            <a:ext cx="4267200" cy="316871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188</TotalTime>
  <Words>940</Words>
  <Application>Microsoft Office PowerPoint</Application>
  <PresentationFormat>On-screen Show (4:3)</PresentationFormat>
  <Paragraphs>157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Times-Roman</vt:lpstr>
      <vt:lpstr>Trebuchet MS</vt:lpstr>
      <vt:lpstr>Wingdings</vt:lpstr>
      <vt:lpstr>Wingdings 2</vt:lpstr>
      <vt:lpstr>Opulent</vt:lpstr>
      <vt:lpstr>Issues in Using Natural Resources</vt:lpstr>
      <vt:lpstr>Environmental Issues</vt:lpstr>
      <vt:lpstr>Any mineral extraction causes some environmental impact </vt:lpstr>
      <vt:lpstr>Effluents from any industry may contain potentially harmful chemicals</vt:lpstr>
      <vt:lpstr>PowerPoint Presentation</vt:lpstr>
      <vt:lpstr>PowerPoint Presentation</vt:lpstr>
      <vt:lpstr>PowerPoint Presentation</vt:lpstr>
      <vt:lpstr>PowerPoint Presentation</vt:lpstr>
      <vt:lpstr>Competing uses</vt:lpstr>
      <vt:lpstr>Energy Use</vt:lpstr>
      <vt:lpstr>fuelwood</vt:lpstr>
      <vt:lpstr>Solutions</vt:lpstr>
      <vt:lpstr>Social and Political Issues</vt:lpstr>
      <vt:lpstr>Management Issues </vt:lpstr>
      <vt:lpstr>Oil</vt:lpstr>
      <vt:lpstr>Coal </vt:lpstr>
      <vt:lpstr>Forests</vt:lpstr>
      <vt:lpstr>Fish</vt:lpstr>
      <vt:lpstr>Biomass</vt:lpstr>
      <vt:lpstr>HEP</vt:lpstr>
      <vt:lpstr>Geothermal</vt:lpstr>
      <vt:lpstr>Wind</vt:lpstr>
      <vt:lpstr>Tidal</vt:lpstr>
      <vt:lpstr> Solar</vt:lpstr>
      <vt:lpstr>PowerPoint Presentation</vt:lpstr>
      <vt:lpstr>Recycling</vt:lpstr>
      <vt:lpstr>Paper</vt:lpstr>
      <vt:lpstr>Water</vt:lpstr>
      <vt:lpstr>Water Use near the Aral Sea –                      A Case Study in Natural Resource Management</vt:lpstr>
      <vt:lpstr>Once the world's fourth largest lake, the mighty Aral Sea is now in it's death throes. Starved of it's lifeblood of the waters of the Syr Darya and the Amu Darya rivers, the sea has been shrinking for the last 40 years.</vt:lpstr>
      <vt:lpstr>PowerPoint Presentation</vt:lpstr>
      <vt:lpstr>Cotton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Issues</dc:title>
  <dc:creator>Christine Evensen</dc:creator>
  <cp:lastModifiedBy>ois</cp:lastModifiedBy>
  <cp:revision>38</cp:revision>
  <dcterms:created xsi:type="dcterms:W3CDTF">2009-01-06T19:21:35Z</dcterms:created>
  <dcterms:modified xsi:type="dcterms:W3CDTF">2015-04-04T22:01:46Z</dcterms:modified>
</cp:coreProperties>
</file>