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395287" y="260350"/>
            <a:ext cx="8280400" cy="6286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2" name="Shape 52"/>
          <p:cNvSpPr txBox="1"/>
          <p:nvPr/>
        </p:nvSpPr>
        <p:spPr>
          <a:xfrm>
            <a:off x="395287" y="2852736"/>
            <a:ext cx="8280399" cy="7016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2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Agriculture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755650" y="476250"/>
            <a:ext cx="1871662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Minnesota USA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6011862" y="476250"/>
            <a:ext cx="2447925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west Germany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635375" y="476250"/>
            <a:ext cx="20891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Kansas USA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84212" y="3789362"/>
            <a:ext cx="2232025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Santa Cruz Bolivia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3851275" y="3789362"/>
            <a:ext cx="15112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Thailand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6877050" y="3789362"/>
            <a:ext cx="1008062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Brazil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990600" y="746125"/>
            <a:ext cx="7162800" cy="5365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 txBox="1"/>
          <p:nvPr/>
        </p:nvSpPr>
        <p:spPr>
          <a:xfrm>
            <a:off x="914400" y="228600"/>
            <a:ext cx="7239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Rice growing - an example of 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sedentary agriculture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381000" y="1055687"/>
            <a:ext cx="8382000" cy="55911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2" name="Shape 122"/>
          <p:cNvSpPr txBox="1"/>
          <p:nvPr/>
        </p:nvSpPr>
        <p:spPr>
          <a:xfrm>
            <a:off x="381000" y="381000"/>
            <a:ext cx="83819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Cows resting in a field - 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sedentary agiculture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Classifying Agriculture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33400" y="16764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54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Arable and pastoral farming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0825" y="260350"/>
            <a:ext cx="8569324" cy="64277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4" name="Shape 134"/>
          <p:cNvSpPr txBox="1"/>
          <p:nvPr/>
        </p:nvSpPr>
        <p:spPr>
          <a:xfrm>
            <a:off x="304800" y="5334000"/>
            <a:ext cx="4824412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Rice is an example of 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arable farming</a:t>
            </a: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In Asia rice is one of the staple crops and it feeds a huge percentage of the world population in countries like India and China.</a:t>
            </a:r>
            <a:r>
              <a:rPr lang="x-none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381000" y="1219200"/>
            <a:ext cx="8305799" cy="50101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0" name="Shape 140"/>
          <p:cNvSpPr txBox="1"/>
          <p:nvPr/>
        </p:nvSpPr>
        <p:spPr>
          <a:xfrm>
            <a:off x="381000" y="528637"/>
            <a:ext cx="8229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81000" y="463550"/>
            <a:ext cx="8229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Mixed farm - 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arable</a:t>
            </a: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crops grown and also animals reared (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pastoral</a:t>
            </a: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685800" y="1143000"/>
            <a:ext cx="7924799" cy="5435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7" name="Shape 147"/>
          <p:cNvSpPr txBox="1"/>
          <p:nvPr/>
        </p:nvSpPr>
        <p:spPr>
          <a:xfrm>
            <a:off x="685800" y="533400"/>
            <a:ext cx="792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flock of sheep - an example of 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pastoral farming</a:t>
            </a: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Classifying Agriculture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23850" y="2349500"/>
            <a:ext cx="8362950" cy="3557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5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Dairy and market gardening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50825" y="404812"/>
            <a:ext cx="8124824" cy="6094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9" name="Shape 159"/>
          <p:cNvSpPr txBox="1"/>
          <p:nvPr/>
        </p:nvSpPr>
        <p:spPr>
          <a:xfrm>
            <a:off x="539750" y="4868862"/>
            <a:ext cx="3527424" cy="1465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Dairy farming – this is an example of </a:t>
            </a:r>
            <a:r>
              <a:rPr lang="x-none" sz="1800" b="1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pastoral farming</a:t>
            </a:r>
            <a:r>
              <a:rPr lang="x-none" sz="1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Which type of farming do you think is more efficient, arable or pastoral?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419475" y="2563811"/>
            <a:ext cx="5724525" cy="42941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5" name="Shape 165"/>
          <p:cNvSpPr/>
          <p:nvPr/>
        </p:nvSpPr>
        <p:spPr>
          <a:xfrm>
            <a:off x="0" y="2565400"/>
            <a:ext cx="3340100" cy="42925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6" name="Shape 166"/>
          <p:cNvSpPr txBox="1"/>
          <p:nvPr/>
        </p:nvSpPr>
        <p:spPr>
          <a:xfrm>
            <a:off x="395287" y="188911"/>
            <a:ext cx="8496299" cy="207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2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Gardening</a:t>
            </a:r>
          </a:p>
          <a:p>
            <a:pPr marL="0" marR="0" lvl="0" indent="0" algn="ctr" rtl="0"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Intensive cultivation of high value products, like flowers or specialist plants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Classifying Agriculture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23850" y="2349500"/>
            <a:ext cx="8362950" cy="3557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5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Intensive and extensive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533400" y="990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questions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539750" y="2636836"/>
            <a:ext cx="8135936" cy="2952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x-none" sz="28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is agriculture?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x-none" sz="28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 do we study it?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x-none" sz="28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can farming and agriculture be classified?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x-none" sz="28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can a systems approach help us with this classification?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x-none" sz="28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are the characteristics of small and large-scale farms?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457200" y="381000"/>
            <a:ext cx="8137524" cy="61039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8" name="Shape 178"/>
          <p:cNvSpPr txBox="1"/>
          <p:nvPr/>
        </p:nvSpPr>
        <p:spPr>
          <a:xfrm>
            <a:off x="1331912" y="4724400"/>
            <a:ext cx="4392611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Wheat – this is arable and an example of </a:t>
            </a:r>
            <a:r>
              <a:rPr lang="x-none" sz="2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intensive farming</a:t>
            </a:r>
            <a:r>
              <a:rPr lang="x-none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many expensive inputs.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609600" y="1143000"/>
            <a:ext cx="8077199" cy="53498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4" name="Shape 184"/>
          <p:cNvSpPr txBox="1"/>
          <p:nvPr/>
        </p:nvSpPr>
        <p:spPr>
          <a:xfrm>
            <a:off x="533400" y="381000"/>
            <a:ext cx="80771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modern dairy farm - an example of 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intensive farming </a:t>
            </a: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lot of capital input into a relatively small farm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35975" cy="221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Sheep farming – </a:t>
            </a:r>
            <a:r>
              <a:rPr lang="x-none" sz="2800" b="1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extensive agriculture</a:t>
            </a:r>
            <a:r>
              <a:rPr lang="x-none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with low inputs spread over a large area.  Producing relatively low value products</a:t>
            </a:r>
          </a:p>
        </p:txBody>
      </p:sp>
      <p:sp>
        <p:nvSpPr>
          <p:cNvPr id="190" name="Shape 190"/>
          <p:cNvSpPr/>
          <p:nvPr/>
        </p:nvSpPr>
        <p:spPr>
          <a:xfrm>
            <a:off x="250825" y="2514600"/>
            <a:ext cx="4537074" cy="3700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1" name="Shape 191"/>
          <p:cNvSpPr/>
          <p:nvPr/>
        </p:nvSpPr>
        <p:spPr>
          <a:xfrm>
            <a:off x="4648200" y="2514600"/>
            <a:ext cx="4267199" cy="3733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52400" y="1149350"/>
            <a:ext cx="8839200" cy="54705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7" name="Shape 197"/>
          <p:cNvSpPr txBox="1"/>
          <p:nvPr/>
        </p:nvSpPr>
        <p:spPr>
          <a:xfrm>
            <a:off x="228600" y="381000"/>
            <a:ext cx="86868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Cattle ranch - </a:t>
            </a:r>
            <a:r>
              <a:rPr lang="x-none" sz="20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extensive farming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 a large area with small inputs of labour and machinery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USEFUL KEY WORDS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 – write a definition for each of these useful agricultural words…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yield, harvest, crops, livestock,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Genetic Modification (GM),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cross breeding,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High Yield Varieties (HYV),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pesticides, herbicides, fertilizer, eutrophication irrigation,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organic, cash crops,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hectare, drought,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 Revolution.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63550" y="6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Systems Approach</a:t>
            </a:r>
          </a:p>
        </p:txBody>
      </p:sp>
      <p:grpSp>
        <p:nvGrpSpPr>
          <p:cNvPr id="209" name="Shape 209"/>
          <p:cNvGrpSpPr/>
          <p:nvPr/>
        </p:nvGrpSpPr>
        <p:grpSpPr>
          <a:xfrm>
            <a:off x="452437" y="1028699"/>
            <a:ext cx="8208961" cy="2297113"/>
            <a:chOff x="468312" y="2205036"/>
            <a:chExt cx="8208961" cy="2297113"/>
          </a:xfrm>
        </p:grpSpPr>
        <p:sp>
          <p:nvSpPr>
            <p:cNvPr id="210" name="Shape 210"/>
            <p:cNvSpPr txBox="1"/>
            <p:nvPr/>
          </p:nvSpPr>
          <p:spPr>
            <a:xfrm>
              <a:off x="468312" y="2205036"/>
              <a:ext cx="1727199" cy="666749"/>
            </a:xfrm>
            <a:prstGeom prst="rect">
              <a:avLst/>
            </a:prstGeom>
            <a:noFill/>
            <a:ln w="25400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1800"/>
                </a:spcBef>
                <a:buSzPct val="25000"/>
                <a:buFont typeface="Arial"/>
                <a:buNone/>
              </a:pPr>
              <a:r>
                <a:rPr lang="x-none" sz="3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Inputs</a:t>
              </a: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3203575" y="2205036"/>
              <a:ext cx="2447925" cy="666749"/>
            </a:xfrm>
            <a:prstGeom prst="rect">
              <a:avLst/>
            </a:prstGeom>
            <a:noFill/>
            <a:ln w="25400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1800"/>
                </a:spcBef>
                <a:buSzPct val="25000"/>
                <a:buFont typeface="Arial"/>
                <a:buNone/>
              </a:pPr>
              <a:r>
                <a:rPr lang="x-none" sz="3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Processes</a:t>
              </a:r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6732586" y="2205036"/>
              <a:ext cx="1944687" cy="666749"/>
            </a:xfrm>
            <a:prstGeom prst="rect">
              <a:avLst/>
            </a:prstGeom>
            <a:noFill/>
            <a:ln w="25400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1800"/>
                </a:spcBef>
                <a:buSzPct val="25000"/>
                <a:buFont typeface="Arial"/>
                <a:buNone/>
              </a:pPr>
              <a:r>
                <a:rPr lang="x-none" sz="3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Outputs</a:t>
              </a:r>
            </a:p>
          </p:txBody>
        </p:sp>
        <p:cxnSp>
          <p:nvCxnSpPr>
            <p:cNvPr id="213" name="Shape 213"/>
            <p:cNvCxnSpPr/>
            <p:nvPr/>
          </p:nvCxnSpPr>
          <p:spPr>
            <a:xfrm>
              <a:off x="2195511" y="2565400"/>
              <a:ext cx="1008062" cy="0"/>
            </a:xfrm>
            <a:prstGeom prst="straightConnector1">
              <a:avLst/>
            </a:prstGeom>
            <a:noFill/>
            <a:ln w="38100" cap="rnd">
              <a:solidFill>
                <a:schemeClr val="lt2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14" name="Shape 214"/>
            <p:cNvCxnSpPr/>
            <p:nvPr/>
          </p:nvCxnSpPr>
          <p:spPr>
            <a:xfrm>
              <a:off x="5651500" y="2565400"/>
              <a:ext cx="1081086" cy="0"/>
            </a:xfrm>
            <a:prstGeom prst="straightConnector1">
              <a:avLst/>
            </a:prstGeom>
            <a:noFill/>
            <a:ln w="38100" cap="rnd">
              <a:solidFill>
                <a:schemeClr val="lt2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15" name="Shape 215"/>
            <p:cNvCxnSpPr/>
            <p:nvPr/>
          </p:nvCxnSpPr>
          <p:spPr>
            <a:xfrm>
              <a:off x="7596186" y="2852736"/>
              <a:ext cx="0" cy="1008062"/>
            </a:xfrm>
            <a:prstGeom prst="straightConnector1">
              <a:avLst/>
            </a:prstGeom>
            <a:noFill/>
            <a:ln w="38100" cap="rnd">
              <a:solidFill>
                <a:schemeClr val="lt2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16" name="Shape 216"/>
            <p:cNvCxnSpPr/>
            <p:nvPr/>
          </p:nvCxnSpPr>
          <p:spPr>
            <a:xfrm rot="10800000">
              <a:off x="1331911" y="3860800"/>
              <a:ext cx="6264274" cy="0"/>
            </a:xfrm>
            <a:prstGeom prst="straightConnector1">
              <a:avLst/>
            </a:prstGeom>
            <a:noFill/>
            <a:ln w="38100" cap="rnd">
              <a:solidFill>
                <a:schemeClr val="lt2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17" name="Shape 217"/>
            <p:cNvCxnSpPr/>
            <p:nvPr/>
          </p:nvCxnSpPr>
          <p:spPr>
            <a:xfrm>
              <a:off x="1331912" y="2852736"/>
              <a:ext cx="0" cy="1008062"/>
            </a:xfrm>
            <a:prstGeom prst="straightConnector1">
              <a:avLst/>
            </a:prstGeom>
            <a:noFill/>
            <a:ln w="38100" cap="rnd">
              <a:solidFill>
                <a:schemeClr val="lt2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218" name="Shape 218"/>
            <p:cNvSpPr txBox="1"/>
            <p:nvPr/>
          </p:nvSpPr>
          <p:spPr>
            <a:xfrm>
              <a:off x="3276600" y="3860800"/>
              <a:ext cx="2447925" cy="6413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1800"/>
                </a:spcBef>
                <a:buSzPct val="25000"/>
                <a:buFont typeface="Arial"/>
                <a:buNone/>
              </a:pPr>
              <a:r>
                <a:rPr lang="x-none" sz="3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Feedback</a:t>
              </a:r>
            </a:p>
          </p:txBody>
        </p:sp>
      </p:grpSp>
      <p:sp>
        <p:nvSpPr>
          <p:cNvPr id="219" name="Shape 219"/>
          <p:cNvSpPr txBox="1"/>
          <p:nvPr/>
        </p:nvSpPr>
        <p:spPr>
          <a:xfrm>
            <a:off x="838200" y="3740150"/>
            <a:ext cx="7561261" cy="3216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</a:p>
          <a:p>
            <a:pPr marL="0" marR="0" lvl="0" indent="0" algn="ctr" rtl="0">
              <a:spcBef>
                <a:spcPts val="80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16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What are physical inputs?</a:t>
            </a:r>
          </a:p>
          <a:p>
            <a:pPr marL="0" marR="0" lvl="0" indent="0" algn="ctr" rtl="0">
              <a:spcBef>
                <a:spcPts val="80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16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What are human inputs? </a:t>
            </a:r>
          </a:p>
          <a:p>
            <a:pPr marL="0" marR="0" lvl="0" indent="0" algn="ctr" rtl="0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p.195 ‘geog. GCSE’ to briefly list and explain the effect of each input on a named farm product.</a:t>
            </a:r>
          </a:p>
          <a:p>
            <a:pPr marL="0" marR="0" lvl="0" indent="0" algn="ctr" rtl="0">
              <a:spcBef>
                <a:spcPts val="80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16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What are the processes?</a:t>
            </a:r>
          </a:p>
          <a:p>
            <a:pPr marL="0" marR="0" lvl="0" indent="0" algn="ctr" rtl="0">
              <a:spcBef>
                <a:spcPts val="80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1600" b="0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What are the outputs?</a:t>
            </a:r>
          </a:p>
          <a:p>
            <a:pPr marL="0" marR="0" lvl="0" indent="0" algn="ctr" rtl="0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p.195 ‘geog. GCSE’ to briefly list.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Classifying Agriculture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23850" y="2349500"/>
            <a:ext cx="8362950" cy="3557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 – use the following slides and p196-197 geog.GCSE to write definitions for the following types of agriculture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Classifying Agriculture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23850" y="2349500"/>
            <a:ext cx="8362950" cy="3557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5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Subsistence and commercial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452937" y="1196975"/>
            <a:ext cx="4691061" cy="5661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2" name="Shape 82"/>
          <p:cNvSpPr/>
          <p:nvPr/>
        </p:nvSpPr>
        <p:spPr>
          <a:xfrm>
            <a:off x="0" y="1196975"/>
            <a:ext cx="4427537" cy="56610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3" name="Shape 83"/>
          <p:cNvSpPr txBox="1"/>
          <p:nvPr/>
        </p:nvSpPr>
        <p:spPr>
          <a:xfrm>
            <a:off x="0" y="115886"/>
            <a:ext cx="9144000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Subsistence farming  			Commercial farming.</a:t>
            </a:r>
          </a:p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world’s farmers are women, especially in areas of subsistence farming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Classifying Agriculture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23850" y="2349500"/>
            <a:ext cx="8362950" cy="3557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5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Shifting (nomadic) and sedentary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304800"/>
            <a:ext cx="4716462" cy="2427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most of human history we have been hunter gathers. In the Neolithic Revolution 12000 years ago we started farming (domesticating animals and planting seeds)</a:t>
            </a:r>
          </a:p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still tribes who are 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hunter gatherers</a:t>
            </a: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They rely on a highly developed knowledge of their natural environment. This is an example of 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shifting cultivation</a:t>
            </a: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95" name="Shape 95"/>
          <p:cNvSpPr/>
          <p:nvPr/>
        </p:nvSpPr>
        <p:spPr>
          <a:xfrm>
            <a:off x="4749800" y="0"/>
            <a:ext cx="43942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6" name="Shape 96"/>
          <p:cNvSpPr/>
          <p:nvPr/>
        </p:nvSpPr>
        <p:spPr>
          <a:xfrm>
            <a:off x="0" y="2997200"/>
            <a:ext cx="4716462" cy="3860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1011237"/>
            <a:ext cx="8966200" cy="58467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2" name="Shape 102"/>
          <p:cNvSpPr txBox="1"/>
          <p:nvPr/>
        </p:nvSpPr>
        <p:spPr>
          <a:xfrm>
            <a:off x="457200" y="228600"/>
            <a:ext cx="82296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Clearing trees for a small subsistence farm - the land will be farmed for a few years and then the farmers will move on to a new area - 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shifting cultivation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4643437" cy="46116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8" name="Shape 108"/>
          <p:cNvSpPr/>
          <p:nvPr/>
        </p:nvSpPr>
        <p:spPr>
          <a:xfrm>
            <a:off x="4716462" y="0"/>
            <a:ext cx="4427536" cy="342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9" name="Shape 109"/>
          <p:cNvSpPr/>
          <p:nvPr/>
        </p:nvSpPr>
        <p:spPr>
          <a:xfrm>
            <a:off x="4716462" y="3429000"/>
            <a:ext cx="4427536" cy="3429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0" name="Shape 110"/>
          <p:cNvSpPr txBox="1"/>
          <p:nvPr/>
        </p:nvSpPr>
        <p:spPr>
          <a:xfrm>
            <a:off x="179386" y="4941887"/>
            <a:ext cx="4464050" cy="1878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Nomadic farmers will move their cattle to follow the rains. This is another example of </a:t>
            </a:r>
            <a:r>
              <a:rPr lang="x-none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shifting cultivation</a:t>
            </a: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the seasonal migration of pressure belts? This is an example of human adaptation.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On-screen Show (4:3)</PresentationFormat>
  <Paragraphs>66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/>
      <vt:lpstr>Slide 1</vt:lpstr>
      <vt:lpstr>Key questions</vt:lpstr>
      <vt:lpstr>Classifying Agriculture</vt:lpstr>
      <vt:lpstr>Classifying Agriculture</vt:lpstr>
      <vt:lpstr>Slide 5</vt:lpstr>
      <vt:lpstr>Classifying Agriculture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Classifying Agriculture</vt:lpstr>
      <vt:lpstr>Slide 17</vt:lpstr>
      <vt:lpstr>Slide 18</vt:lpstr>
      <vt:lpstr>Classifying Agriculture</vt:lpstr>
      <vt:lpstr>Slide 20</vt:lpstr>
      <vt:lpstr>Slide 21</vt:lpstr>
      <vt:lpstr>Sheep farming – extensive agriculture with low inputs spread over a large area.  Producing relatively low value products</vt:lpstr>
      <vt:lpstr>Slide 23</vt:lpstr>
      <vt:lpstr>USEFUL KEY WORDS</vt:lpstr>
      <vt:lpstr>The Systems Approach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christine.evensen</cp:lastModifiedBy>
  <cp:revision>1</cp:revision>
  <dcterms:modified xsi:type="dcterms:W3CDTF">2012-09-13T07:57:25Z</dcterms:modified>
</cp:coreProperties>
</file>