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70" r:id="rId6"/>
    <p:sldId id="265" r:id="rId7"/>
    <p:sldId id="266" r:id="rId8"/>
    <p:sldId id="267" r:id="rId9"/>
    <p:sldId id="268" r:id="rId10"/>
    <p:sldId id="269" r:id="rId11"/>
    <p:sldId id="287" r:id="rId12"/>
    <p:sldId id="258" r:id="rId13"/>
    <p:sldId id="259" r:id="rId14"/>
    <p:sldId id="260" r:id="rId15"/>
    <p:sldId id="261" r:id="rId16"/>
    <p:sldId id="262" r:id="rId17"/>
    <p:sldId id="271" r:id="rId18"/>
    <p:sldId id="272" r:id="rId19"/>
    <p:sldId id="273" r:id="rId20"/>
    <p:sldId id="274" r:id="rId21"/>
    <p:sldId id="275" r:id="rId22"/>
    <p:sldId id="276" r:id="rId23"/>
    <p:sldId id="277" r:id="rId24"/>
    <p:sldId id="278" r:id="rId25"/>
    <p:sldId id="279" r:id="rId26"/>
    <p:sldId id="282" r:id="rId27"/>
    <p:sldId id="280" r:id="rId28"/>
    <p:sldId id="281" r:id="rId29"/>
    <p:sldId id="283" r:id="rId30"/>
    <p:sldId id="284" r:id="rId31"/>
    <p:sldId id="290" r:id="rId32"/>
    <p:sldId id="289" r:id="rId33"/>
    <p:sldId id="286" r:id="rId34"/>
    <p:sldId id="292" r:id="rId35"/>
    <p:sldId id="288" r:id="rId36"/>
    <p:sldId id="291"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3" autoAdjust="0"/>
    <p:restoredTop sz="94660"/>
  </p:normalViewPr>
  <p:slideViewPr>
    <p:cSldViewPr>
      <p:cViewPr varScale="1">
        <p:scale>
          <a:sx n="55" d="100"/>
          <a:sy n="55" d="100"/>
        </p:scale>
        <p:origin x="88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68161-83C7-4CC7-AE3C-02819A22588C}" type="datetimeFigureOut">
              <a:rPr lang="en-GB" smtClean="0"/>
              <a:pPr/>
              <a:t>18/05/2015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C42BC-5C53-4F45-8A52-D4E68C769FD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68161-83C7-4CC7-AE3C-02819A22588C}" type="datetimeFigureOut">
              <a:rPr lang="en-GB" smtClean="0"/>
              <a:pPr/>
              <a:t>18/05/2015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C42BC-5C53-4F45-8A52-D4E68C769FD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Geography%20Base/Populations%20in%20Transition.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Geography%20Base/Populations%20in%20Transition.pdf" TargetMode="External"/><Relationship Id="rId2" Type="http://schemas.openxmlformats.org/officeDocument/2006/relationships/hyperlink" Target="http://www.geographybase.co.uk/IB%20Geog%20HL%20Populations%20in%20TransitionRevision%20Notes%202012.pdf"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hyperlink" Target="../Geography%20Base/Populations%20in%20Transition.pdf" TargetMode="External"/><Relationship Id="rId2" Type="http://schemas.openxmlformats.org/officeDocument/2006/relationships/hyperlink" Target="http://www.geographyalltheway.com/in/ib-patterns-change/pronatalist-popn-policies.htm"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eographyalltheway.com/igcse_geography/population_settlement/population/spiny_cactus_mexicans_in_the_usa.htm" TargetMode="Externa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Geography%20Base/Populations%20in%20Transition.pdf"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internationalwomensday.com/article.asp?m=11&amp;e=4"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blogs.discovermagazine.com/notrocketscience/2009/08/05/fertility-rates-climb-back-up-in-the-most-developed-countries/"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7030A0"/>
                </a:solidFill>
              </a:rPr>
              <a:t>POPULATIONS IN TRANSITION</a:t>
            </a:r>
            <a:endParaRPr lang="en-GB" b="1" dirty="0">
              <a:solidFill>
                <a:srgbClr val="7030A0"/>
              </a:solidFill>
            </a:endParaRPr>
          </a:p>
        </p:txBody>
      </p:sp>
      <p:sp>
        <p:nvSpPr>
          <p:cNvPr id="3" name="Subtitle 2"/>
          <p:cNvSpPr>
            <a:spLocks noGrp="1"/>
          </p:cNvSpPr>
          <p:nvPr>
            <p:ph type="subTitle" idx="1"/>
          </p:nvPr>
        </p:nvSpPr>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lstStyle/>
          <a:p>
            <a:r>
              <a:rPr lang="en-GB" dirty="0" smtClean="0"/>
              <a:t>Population momentum</a:t>
            </a:r>
            <a:endParaRPr lang="en-GB" dirty="0"/>
          </a:p>
        </p:txBody>
      </p:sp>
      <p:sp>
        <p:nvSpPr>
          <p:cNvPr id="3" name="Subtitle 2"/>
          <p:cNvSpPr>
            <a:spLocks noGrp="1"/>
          </p:cNvSpPr>
          <p:nvPr>
            <p:ph type="subTitle" idx="1"/>
          </p:nvPr>
        </p:nvSpPr>
        <p:spPr>
          <a:xfrm>
            <a:off x="1403648" y="2420888"/>
            <a:ext cx="6400800" cy="2520280"/>
          </a:xfrm>
        </p:spPr>
        <p:txBody>
          <a:bodyPr>
            <a:normAutofit fontScale="62500" lnSpcReduction="20000"/>
          </a:bodyPr>
          <a:lstStyle/>
          <a:p>
            <a:r>
              <a:rPr lang="en-GB" dirty="0" smtClean="0"/>
              <a:t>The tendency for a population to grow despite a fall in fertility levels because of a relatively high concentration of people of childbearing or pre-childbearing age. </a:t>
            </a:r>
          </a:p>
          <a:p>
            <a:endParaRPr lang="en-GB" dirty="0" smtClean="0"/>
          </a:p>
          <a:p>
            <a:r>
              <a:rPr lang="en-US" sz="2200" dirty="0" smtClean="0"/>
              <a:t>(It is also the tendency for a population to continue to fall despite a rise in the birth rate).</a:t>
            </a:r>
            <a:endParaRPr lang="en-GB" sz="2200" dirty="0" smtClean="0"/>
          </a:p>
          <a:p>
            <a:endParaRPr lang="en-GB" sz="2200" dirty="0" smtClean="0"/>
          </a:p>
          <a:p>
            <a:endParaRPr lang="en-GB" sz="2200" dirty="0" smtClean="0"/>
          </a:p>
          <a:p>
            <a:r>
              <a:rPr lang="en-GB" sz="2200" dirty="0" smtClean="0"/>
              <a:t>(= t</a:t>
            </a:r>
            <a:r>
              <a:rPr lang="en-US" sz="2200" dirty="0" smtClean="0"/>
              <a:t>he time lag between a change in birth/death rates and the slowing of population growth or rise in population). </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Migration</a:t>
            </a:r>
            <a:endParaRPr lang="en-GB" dirty="0"/>
          </a:p>
        </p:txBody>
      </p:sp>
      <p:sp>
        <p:nvSpPr>
          <p:cNvPr id="3" name="Subtitle 2"/>
          <p:cNvSpPr>
            <a:spLocks noGrp="1"/>
          </p:cNvSpPr>
          <p:nvPr>
            <p:ph type="subTitle" idx="1"/>
          </p:nvPr>
        </p:nvSpPr>
        <p:spPr>
          <a:xfrm>
            <a:off x="1371600" y="3886200"/>
            <a:ext cx="6400800" cy="1919064"/>
          </a:xfrm>
        </p:spPr>
        <p:txBody>
          <a:bodyPr>
            <a:normAutofit fontScale="70000" lnSpcReduction="20000"/>
          </a:bodyPr>
          <a:lstStyle/>
          <a:p>
            <a:r>
              <a:rPr lang="en-US" sz="3400" dirty="0" smtClean="0">
                <a:solidFill>
                  <a:srgbClr val="0070C0"/>
                </a:solidFill>
              </a:rPr>
              <a:t>The movement of people, involving a change of residence. It can be internal or external (international) and voluntary or forced. It does not include temporary circulations such as commuting or tourism.</a:t>
            </a:r>
            <a:r>
              <a:rPr lang="en-US" dirty="0" smtClean="0"/>
              <a:t/>
            </a:r>
            <a:br>
              <a:rPr lang="en-US"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600" dirty="0"/>
              <a:t>Explain population trends and patterns in births </a:t>
            </a:r>
            <a:r>
              <a:rPr lang="en-GB" sz="3600" dirty="0" smtClean="0"/>
              <a:t>(crude birth rate</a:t>
            </a:r>
            <a:r>
              <a:rPr lang="en-GB" sz="3600" dirty="0"/>
              <a:t>), natural increase and mortality </a:t>
            </a:r>
            <a:r>
              <a:rPr lang="en-GB" sz="3600" dirty="0" smtClean="0"/>
              <a:t>(crude death rate</a:t>
            </a:r>
            <a:r>
              <a:rPr lang="en-GB" sz="3600" dirty="0"/>
              <a:t>, infant and child mortality rates), fertility and life expectancy in contrasting regions of the world. </a:t>
            </a:r>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1259632" y="980728"/>
            <a:ext cx="6400800" cy="2088232"/>
          </a:xfrm>
        </p:spPr>
        <p:txBody>
          <a:bodyPr>
            <a:noAutofit/>
          </a:bodyPr>
          <a:lstStyle/>
          <a:p>
            <a:pPr algn="just"/>
            <a:r>
              <a:rPr lang="en-GB" sz="2000" dirty="0" smtClean="0"/>
              <a:t>You should know how each of these indicators is determined, be able to describe and give reasons for the trends (changes over time) that have occurred in world regions that contrast in terms of development. For example, you should know statistics for all indicators for contrasting regions and should be able to give at least one example of a country within each region. You should be able to recognize population patterns and explain them. A common error is to assume that high birth rates of natural increase are explained by high birth rates alone. </a:t>
            </a:r>
          </a:p>
          <a:p>
            <a:pPr algn="just"/>
            <a:endParaRPr lang="en-GB" sz="2000" dirty="0" smtClean="0"/>
          </a:p>
          <a:p>
            <a:pPr algn="just"/>
            <a:r>
              <a:rPr lang="en-GB" sz="2000" dirty="0" smtClean="0"/>
              <a:t>Remember that it is the relationship between birth rate and death rate that determines </a:t>
            </a:r>
            <a:r>
              <a:rPr lang="en-GB" sz="2000" b="1" dirty="0" smtClean="0">
                <a:solidFill>
                  <a:srgbClr val="7030A0"/>
                </a:solidFill>
              </a:rPr>
              <a:t>natural increase</a:t>
            </a:r>
            <a:r>
              <a:rPr lang="en-GB" sz="2000" dirty="0" smtClean="0"/>
              <a:t>, while the relationship between birth rate, death rate, immigration and emigration determines </a:t>
            </a:r>
            <a:r>
              <a:rPr lang="en-GB" sz="2000" b="1" dirty="0" smtClean="0">
                <a:solidFill>
                  <a:srgbClr val="FF0000"/>
                </a:solidFill>
              </a:rPr>
              <a:t>population change</a:t>
            </a:r>
            <a:r>
              <a:rPr lang="en-GB" sz="2000" dirty="0" smtClean="0"/>
              <a:t>. </a:t>
            </a:r>
            <a:endParaRPr lang="en-GB"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aphicFrame>
        <p:nvGraphicFramePr>
          <p:cNvPr id="4" name="Table 3"/>
          <p:cNvGraphicFramePr>
            <a:graphicFrameLocks noGrp="1"/>
          </p:cNvGraphicFramePr>
          <p:nvPr/>
        </p:nvGraphicFramePr>
        <p:xfrm>
          <a:off x="1547664" y="548680"/>
          <a:ext cx="6192688" cy="4032449"/>
        </p:xfrm>
        <a:graphic>
          <a:graphicData uri="http://schemas.openxmlformats.org/drawingml/2006/table">
            <a:tbl>
              <a:tblPr/>
              <a:tblGrid>
                <a:gridCol w="842220"/>
                <a:gridCol w="668180"/>
                <a:gridCol w="782545"/>
                <a:gridCol w="744059"/>
                <a:gridCol w="805502"/>
                <a:gridCol w="805502"/>
                <a:gridCol w="680584"/>
                <a:gridCol w="864096"/>
              </a:tblGrid>
              <a:tr h="2304257">
                <a:tc>
                  <a:txBody>
                    <a:bodyPr/>
                    <a:lstStyle/>
                    <a:p>
                      <a:pPr>
                        <a:lnSpc>
                          <a:spcPct val="115000"/>
                        </a:lnSpc>
                        <a:spcAft>
                          <a:spcPts val="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Calibri"/>
                          <a:ea typeface="Calibri"/>
                          <a:cs typeface="Times New Roman"/>
                        </a:rPr>
                        <a:t>Crude birth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Calibri"/>
                          <a:ea typeface="Calibri"/>
                          <a:cs typeface="Times New Roman"/>
                        </a:rPr>
                        <a:t>Natural increase</a:t>
                      </a:r>
                    </a:p>
                    <a:p>
                      <a:pPr>
                        <a:lnSpc>
                          <a:spcPct val="115000"/>
                        </a:lnSpc>
                        <a:spcAft>
                          <a:spcPts val="0"/>
                        </a:spcAft>
                      </a:pPr>
                      <a:r>
                        <a:rPr lang="en-GB" sz="1100" dirty="0">
                          <a:latin typeface="Calibri"/>
                          <a:ea typeface="Calibri"/>
                          <a:cs typeface="Times New Roman"/>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Calibri"/>
                          <a:ea typeface="Calibri"/>
                          <a:cs typeface="Times New Roman"/>
                        </a:rPr>
                        <a:t>Crude death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Calibri"/>
                          <a:ea typeface="Calibri"/>
                          <a:cs typeface="Times New Roman"/>
                        </a:rPr>
                        <a:t>Infant mortality </a:t>
                      </a:r>
                      <a:r>
                        <a:rPr lang="en-GB" sz="1200" b="1" dirty="0" smtClean="0">
                          <a:latin typeface="Calibri"/>
                          <a:ea typeface="Calibri"/>
                          <a:cs typeface="Times New Roman"/>
                        </a:rPr>
                        <a:t>rate </a:t>
                      </a:r>
                      <a:r>
                        <a:rPr lang="en-GB" sz="1100" dirty="0" smtClean="0">
                          <a:latin typeface="Calibri"/>
                          <a:ea typeface="Calibri"/>
                          <a:cs typeface="Times New Roman"/>
                        </a:rPr>
                        <a:t>(per 1000 live births)</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Calibri"/>
                          <a:ea typeface="Calibri"/>
                          <a:cs typeface="Times New Roman"/>
                        </a:rPr>
                        <a:t>Child mortality rate </a:t>
                      </a:r>
                      <a:r>
                        <a:rPr lang="en-GB" sz="1100" dirty="0">
                          <a:latin typeface="Calibri"/>
                          <a:ea typeface="Calibri"/>
                          <a:cs typeface="Times New Roman"/>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Calibri"/>
                          <a:ea typeface="Calibri"/>
                          <a:cs typeface="Times New Roman"/>
                        </a:rPr>
                        <a:t>Fertility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Calibri"/>
                          <a:ea typeface="Calibri"/>
                          <a:cs typeface="Times New Roman"/>
                        </a:rPr>
                        <a:t>Life expectancy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en-GB" sz="1600" b="1" dirty="0">
                          <a:solidFill>
                            <a:srgbClr val="0070C0"/>
                          </a:solidFill>
                          <a:latin typeface="Calibri"/>
                          <a:ea typeface="Calibri"/>
                          <a:cs typeface="Times New Roman"/>
                        </a:rPr>
                        <a:t>Norway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0070C0"/>
                          </a:solidFill>
                          <a:latin typeface="Calibri"/>
                          <a:ea typeface="Calibri"/>
                          <a:cs typeface="Times New Roman"/>
                        </a:rPr>
                        <a:t>11/1000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0070C0"/>
                          </a:solidFill>
                          <a:latin typeface="Calibri"/>
                          <a:ea typeface="Calibri"/>
                          <a:cs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0070C0"/>
                          </a:solidFill>
                          <a:latin typeface="Calibri"/>
                          <a:ea typeface="Calibri"/>
                          <a:cs typeface="Times New Roman"/>
                        </a:rPr>
                        <a:t>9/1000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0070C0"/>
                          </a:solidFill>
                          <a:latin typeface="Calibri"/>
                          <a:ea typeface="Calibri"/>
                          <a:cs typeface="Times New Roman"/>
                        </a:rPr>
                        <a:t>4/1000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0070C0"/>
                          </a:solidFill>
                          <a:latin typeface="Calibri"/>
                          <a:ea typeface="Calibri"/>
                          <a:cs typeface="Times New Roman"/>
                        </a:rPr>
                        <a:t>3/1000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0070C0"/>
                          </a:solidFill>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0070C0"/>
                          </a:solidFill>
                          <a:latin typeface="Calibri"/>
                          <a:ea typeface="Calibri"/>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128">
                <a:tc>
                  <a:txBody>
                    <a:bodyPr/>
                    <a:lstStyle/>
                    <a:p>
                      <a:pPr>
                        <a:lnSpc>
                          <a:spcPct val="115000"/>
                        </a:lnSpc>
                        <a:spcAft>
                          <a:spcPts val="0"/>
                        </a:spcAft>
                      </a:pPr>
                      <a:r>
                        <a:rPr lang="en-GB" sz="1600" b="1" dirty="0">
                          <a:solidFill>
                            <a:srgbClr val="FF0066"/>
                          </a:solidFill>
                          <a:latin typeface="Calibri"/>
                          <a:ea typeface="Calibri"/>
                          <a:cs typeface="Times New Roman"/>
                        </a:rPr>
                        <a:t>Zambia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FF0066"/>
                          </a:solidFill>
                          <a:latin typeface="Calibri"/>
                          <a:ea typeface="Calibri"/>
                          <a:cs typeface="Times New Roman"/>
                        </a:rPr>
                        <a:t>43/1000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FF0066"/>
                          </a:solidFill>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FF0066"/>
                          </a:solidFill>
                          <a:latin typeface="Calibri"/>
                          <a:ea typeface="Calibri"/>
                          <a:cs typeface="Times New Roman"/>
                        </a:rPr>
                        <a:t>13/1000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FF0066"/>
                          </a:solidFill>
                          <a:latin typeface="Calibri"/>
                          <a:ea typeface="Calibri"/>
                          <a:cs typeface="Times New Roman"/>
                        </a:rPr>
                        <a:t>69/1000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FF0066"/>
                          </a:solidFill>
                          <a:latin typeface="Calibri"/>
                          <a:ea typeface="Calibri"/>
                          <a:cs typeface="Times New Roman"/>
                        </a:rPr>
                        <a:t>83/1000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FF0066"/>
                          </a:solidFill>
                          <a:latin typeface="Calibri"/>
                          <a:ea typeface="Calibri"/>
                          <a:cs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solidFill>
                            <a:srgbClr val="FF0066"/>
                          </a:solidFill>
                          <a:latin typeface="Calibri"/>
                          <a:ea typeface="Calibri"/>
                          <a:cs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ubtitle 2"/>
          <p:cNvSpPr>
            <a:spLocks noGrp="1"/>
          </p:cNvSpPr>
          <p:nvPr>
            <p:ph type="subTitle" idx="1"/>
          </p:nvPr>
        </p:nvSpPr>
        <p:spPr>
          <a:xfrm>
            <a:off x="1475656" y="3717032"/>
            <a:ext cx="6400800" cy="1752600"/>
          </a:xfrm>
          <a:prstGeom prst="rect">
            <a:avLst/>
          </a:prstGeom>
        </p:spPr>
        <p:txBody>
          <a:bodyPr vert="horz" lIns="91440" tIns="45720" rIns="91440" bIns="45720" rtlCol="0">
            <a:normAutofit/>
          </a:bodyPr>
          <a:lstStyle/>
          <a:p>
            <a:endParaRPr lang="en-GB" sz="1200" dirty="0" smtClean="0"/>
          </a:p>
          <a:p>
            <a:endParaRPr lang="en-GB" sz="1200" dirty="0"/>
          </a:p>
          <a:p>
            <a:endParaRPr lang="en-GB" sz="1200" dirty="0" smtClean="0"/>
          </a:p>
          <a:p>
            <a:endParaRPr lang="en-GB" sz="1200" dirty="0"/>
          </a:p>
          <a:p>
            <a:endParaRPr lang="en-GB" sz="1200" dirty="0" smtClean="0"/>
          </a:p>
          <a:p>
            <a:r>
              <a:rPr lang="en-GB" sz="1200" dirty="0" smtClean="0"/>
              <a:t>(Rate </a:t>
            </a:r>
            <a:r>
              <a:rPr lang="en-GB" sz="1200" dirty="0"/>
              <a:t>of natural increase is the birth </a:t>
            </a:r>
            <a:r>
              <a:rPr lang="en-GB" sz="1200" dirty="0" smtClean="0"/>
              <a:t>ra</a:t>
            </a:r>
            <a:r>
              <a:rPr lang="en-GB" sz="1200" dirty="0"/>
              <a:t>t</a:t>
            </a:r>
            <a:r>
              <a:rPr lang="en-GB" sz="1200" dirty="0" smtClean="0"/>
              <a:t>e </a:t>
            </a:r>
            <a:r>
              <a:rPr lang="en-GB" sz="1200" dirty="0"/>
              <a:t>minus the death rate, expressed as a </a:t>
            </a:r>
            <a:r>
              <a:rPr lang="en-GB" sz="1200" dirty="0" smtClean="0"/>
              <a:t>percent or per 1000).</a:t>
            </a:r>
            <a:endParaRPr lang="en-GB" sz="1200" dirty="0"/>
          </a:p>
        </p:txBody>
      </p:sp>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Analyse population pyramids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normAutofit fontScale="62500" lnSpcReduction="20000"/>
          </a:bodyPr>
          <a:lstStyle/>
          <a:p>
            <a:pPr algn="l"/>
            <a:r>
              <a:rPr lang="en-GB" dirty="0" smtClean="0"/>
              <a:t>You should be able to draw two contrasting pyramids and show their development over time. </a:t>
            </a:r>
          </a:p>
          <a:p>
            <a:pPr algn="l"/>
            <a:endParaRPr lang="en-GB" dirty="0"/>
          </a:p>
          <a:p>
            <a:pPr algn="l"/>
            <a:r>
              <a:rPr lang="en-GB" dirty="0" smtClean="0"/>
              <a:t>Features such as the influx of immigrants, the impact of birth-control policies and gender imbalances could all be explained through annotations on a population pyramid. </a:t>
            </a:r>
            <a:endParaRPr lang="en-GB" dirty="0"/>
          </a:p>
        </p:txBody>
      </p:sp>
      <p:pic>
        <p:nvPicPr>
          <p:cNvPr id="4" name="Picture 1" descr="Norway Population Data"/>
          <p:cNvPicPr>
            <a:picLocks noChangeAspect="1" noChangeArrowheads="1"/>
          </p:cNvPicPr>
          <p:nvPr/>
        </p:nvPicPr>
        <p:blipFill>
          <a:blip r:embed="rId2" cstate="print"/>
          <a:srcRect/>
          <a:stretch>
            <a:fillRect/>
          </a:stretch>
        </p:blipFill>
        <p:spPr bwMode="auto">
          <a:xfrm>
            <a:off x="1115616" y="692696"/>
            <a:ext cx="3184448" cy="2249537"/>
          </a:xfrm>
          <a:prstGeom prst="rect">
            <a:avLst/>
          </a:prstGeom>
          <a:noFill/>
        </p:spPr>
      </p:pic>
      <p:pic>
        <p:nvPicPr>
          <p:cNvPr id="5" name="populationdata" descr="Zambia Population Data"/>
          <p:cNvPicPr>
            <a:picLocks noChangeAspect="1" noChangeArrowheads="1"/>
          </p:cNvPicPr>
          <p:nvPr/>
        </p:nvPicPr>
        <p:blipFill>
          <a:blip r:embed="rId3" cstate="print"/>
          <a:srcRect/>
          <a:stretch>
            <a:fillRect/>
          </a:stretch>
        </p:blipFill>
        <p:spPr bwMode="auto">
          <a:xfrm>
            <a:off x="5148064" y="620688"/>
            <a:ext cx="3240360" cy="230055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Explain </a:t>
            </a:r>
            <a:br>
              <a:rPr lang="en-GB" dirty="0" smtClean="0"/>
            </a:br>
            <a:r>
              <a:rPr lang="en-GB" dirty="0" smtClean="0"/>
              <a:t>dependency and ageing ratios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4941168"/>
            <a:ext cx="7772400" cy="1470025"/>
          </a:xfrm>
        </p:spPr>
        <p:txBody>
          <a:bodyPr/>
          <a:lstStyle/>
          <a:p>
            <a:endParaRPr lang="en-GB" dirty="0"/>
          </a:p>
        </p:txBody>
      </p:sp>
      <p:sp>
        <p:nvSpPr>
          <p:cNvPr id="3" name="Subtitle 2"/>
          <p:cNvSpPr>
            <a:spLocks noGrp="1"/>
          </p:cNvSpPr>
          <p:nvPr>
            <p:ph type="subTitle" idx="1"/>
          </p:nvPr>
        </p:nvSpPr>
        <p:spPr>
          <a:xfrm>
            <a:off x="1403648" y="476672"/>
            <a:ext cx="6400800" cy="3168352"/>
          </a:xfrm>
        </p:spPr>
        <p:txBody>
          <a:bodyPr>
            <a:normAutofit fontScale="77500" lnSpcReduction="20000"/>
          </a:bodyPr>
          <a:lstStyle/>
          <a:p>
            <a:pPr algn="just"/>
            <a:r>
              <a:rPr lang="en-GB" dirty="0" smtClean="0"/>
              <a:t>Dependency ratios are found by calculating the proportion of young and/or elderly people relative to the working population. </a:t>
            </a:r>
          </a:p>
          <a:p>
            <a:endParaRPr lang="en-GB" dirty="0" smtClean="0"/>
          </a:p>
          <a:p>
            <a:pPr algn="just"/>
            <a:r>
              <a:rPr lang="en-GB" dirty="0" smtClean="0"/>
              <a:t>(“The proportion of the population aged under 15 and over 65 (the economically dependent) relative to the proportion of the population aged 16 to 65 (the economically active)”. </a:t>
            </a:r>
          </a:p>
          <a:p>
            <a:r>
              <a:rPr lang="en-GB" dirty="0" smtClean="0"/>
              <a:t>                   </a:t>
            </a:r>
            <a:endParaRPr lang="en-GB" dirty="0"/>
          </a:p>
          <a:p>
            <a:endParaRPr lang="en-GB" dirty="0" smtClean="0"/>
          </a:p>
          <a:p>
            <a:endParaRPr lang="en-GB" dirty="0"/>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Examine the impacts of youthful and ageing populations. </a:t>
            </a:r>
            <a:br>
              <a:rPr lang="en-GB" dirty="0" smtClean="0"/>
            </a:b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GB" dirty="0"/>
              <a:t>Population change</a:t>
            </a:r>
            <a:br>
              <a:rPr lang="en-GB" dirty="0"/>
            </a:b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1331640" y="1124744"/>
            <a:ext cx="6400800" cy="1752600"/>
          </a:xfrm>
        </p:spPr>
        <p:txBody>
          <a:bodyPr>
            <a:normAutofit fontScale="92500" lnSpcReduction="10000"/>
          </a:bodyPr>
          <a:lstStyle/>
          <a:p>
            <a:r>
              <a:rPr lang="en-GB" dirty="0" smtClean="0"/>
              <a:t>You should be able to explain both positive and negative socio-economic impacts for both ageing populations and youthful populations. </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1470025"/>
          </a:xfrm>
        </p:spPr>
        <p:txBody>
          <a:bodyPr>
            <a:noAutofit/>
          </a:bodyPr>
          <a:lstStyle/>
          <a:p>
            <a:r>
              <a:rPr lang="en-GB" sz="2400" dirty="0" smtClean="0"/>
              <a:t>Advantages/disadvantages of a </a:t>
            </a:r>
            <a:r>
              <a:rPr lang="en-GB" sz="2400" b="1" dirty="0" smtClean="0"/>
              <a:t>youthful population </a:t>
            </a:r>
            <a:r>
              <a:rPr lang="en-GB" sz="2400" dirty="0" smtClean="0"/>
              <a:t>– Page 12 in IB Course Companion, example Zambia (median age 17), Uganda (median age 15).</a:t>
            </a:r>
            <a:endParaRPr lang="en-GB" sz="2400" dirty="0"/>
          </a:p>
        </p:txBody>
      </p:sp>
      <p:sp>
        <p:nvSpPr>
          <p:cNvPr id="3" name="Subtitle 2"/>
          <p:cNvSpPr>
            <a:spLocks noGrp="1"/>
          </p:cNvSpPr>
          <p:nvPr>
            <p:ph type="subTitle" idx="1"/>
          </p:nvPr>
        </p:nvSpPr>
        <p:spPr>
          <a:xfrm>
            <a:off x="1331640" y="3140968"/>
            <a:ext cx="6400800" cy="1752600"/>
          </a:xfrm>
        </p:spPr>
        <p:txBody>
          <a:bodyPr>
            <a:normAutofit fontScale="62500" lnSpcReduction="20000"/>
          </a:bodyPr>
          <a:lstStyle/>
          <a:p>
            <a:endParaRPr lang="en-GB" dirty="0" smtClean="0"/>
          </a:p>
          <a:p>
            <a:r>
              <a:rPr lang="en-GB" dirty="0" smtClean="0"/>
              <a:t>Advantages/disadvantages of an </a:t>
            </a:r>
            <a:r>
              <a:rPr lang="en-GB" b="1" dirty="0" smtClean="0"/>
              <a:t>ageing</a:t>
            </a:r>
            <a:r>
              <a:rPr lang="en-GB" dirty="0" smtClean="0"/>
              <a:t> population – Pages 12-14 in IB Course Companion, examples Japan (median age 46), Norway (median age 41).</a:t>
            </a:r>
          </a:p>
          <a:p>
            <a:endParaRPr lang="en-GB" dirty="0"/>
          </a:p>
          <a:p>
            <a:r>
              <a:rPr lang="en-GB" dirty="0" smtClean="0">
                <a:hlinkClick r:id="rId2" action="ppaction://hlinkfile"/>
              </a:rPr>
              <a:t>Geography Base</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Evaluate examples of a pro-</a:t>
            </a:r>
            <a:r>
              <a:rPr lang="en-GB" dirty="0" err="1" smtClean="0"/>
              <a:t>natalist</a:t>
            </a:r>
            <a:r>
              <a:rPr lang="en-GB" dirty="0" smtClean="0"/>
              <a:t> and an anti-</a:t>
            </a:r>
            <a:r>
              <a:rPr lang="en-GB" dirty="0" err="1" smtClean="0"/>
              <a:t>natalist</a:t>
            </a:r>
            <a:r>
              <a:rPr lang="en-GB" dirty="0" smtClean="0"/>
              <a:t> policy.</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648" y="764704"/>
            <a:ext cx="7772400" cy="1470025"/>
          </a:xfrm>
        </p:spPr>
        <p:txBody>
          <a:bodyPr/>
          <a:lstStyle/>
          <a:p>
            <a:r>
              <a:rPr lang="en-GB" dirty="0" smtClean="0"/>
              <a:t>Anti-</a:t>
            </a:r>
            <a:r>
              <a:rPr lang="en-GB" dirty="0" err="1" smtClean="0"/>
              <a:t>natalist</a:t>
            </a:r>
            <a:r>
              <a:rPr lang="en-GB" dirty="0" smtClean="0"/>
              <a:t> </a:t>
            </a:r>
            <a:br>
              <a:rPr lang="en-GB" dirty="0" smtClean="0"/>
            </a:br>
            <a:r>
              <a:rPr lang="en-GB" dirty="0" smtClean="0"/>
              <a:t>policy</a:t>
            </a:r>
            <a:endParaRPr lang="en-GB" dirty="0"/>
          </a:p>
        </p:txBody>
      </p:sp>
      <p:sp>
        <p:nvSpPr>
          <p:cNvPr id="3" name="Subtitle 2"/>
          <p:cNvSpPr>
            <a:spLocks noGrp="1"/>
          </p:cNvSpPr>
          <p:nvPr>
            <p:ph type="subTitle" idx="1"/>
          </p:nvPr>
        </p:nvSpPr>
        <p:spPr>
          <a:xfrm>
            <a:off x="1403648" y="3068960"/>
            <a:ext cx="6400800" cy="2160240"/>
          </a:xfrm>
        </p:spPr>
        <p:txBody>
          <a:bodyPr>
            <a:normAutofit fontScale="70000" lnSpcReduction="20000"/>
          </a:bodyPr>
          <a:lstStyle/>
          <a:p>
            <a:endParaRPr lang="en-GB" dirty="0" smtClean="0"/>
          </a:p>
          <a:p>
            <a:r>
              <a:rPr lang="en-GB" dirty="0" smtClean="0"/>
              <a:t>Case studies: </a:t>
            </a:r>
            <a:r>
              <a:rPr lang="en-GB" sz="5100" b="1" dirty="0" smtClean="0">
                <a:solidFill>
                  <a:srgbClr val="FF0000"/>
                </a:solidFill>
              </a:rPr>
              <a:t>China</a:t>
            </a:r>
            <a:r>
              <a:rPr lang="en-GB" b="1" dirty="0" smtClean="0"/>
              <a:t> </a:t>
            </a:r>
            <a:r>
              <a:rPr lang="en-GB" dirty="0" smtClean="0"/>
              <a:t>(pages 14-15 in IB Course Companion, PPT, Kerala in India (handout). </a:t>
            </a:r>
          </a:p>
          <a:p>
            <a:endParaRPr lang="en-GB" dirty="0" smtClean="0">
              <a:hlinkClick r:id="rId2"/>
            </a:endParaRPr>
          </a:p>
          <a:p>
            <a:r>
              <a:rPr lang="en-GB" dirty="0" smtClean="0">
                <a:hlinkClick r:id="rId3" action="ppaction://hlinkfile"/>
              </a:rPr>
              <a:t>Geography Base </a:t>
            </a:r>
            <a:r>
              <a:rPr lang="en-GB" dirty="0" smtClean="0"/>
              <a:t>(1.2: China). </a:t>
            </a:r>
            <a:endParaRPr lang="en-GB" dirty="0"/>
          </a:p>
        </p:txBody>
      </p:sp>
      <p:pic>
        <p:nvPicPr>
          <p:cNvPr id="9218" name="Picture 2" descr="http://www.independent.co.uk/migration_catalog/article5246754.ece/ALTERNATES/w460/31-china.jpeg"/>
          <p:cNvPicPr>
            <a:picLocks noChangeAspect="1" noChangeArrowheads="1"/>
          </p:cNvPicPr>
          <p:nvPr/>
        </p:nvPicPr>
        <p:blipFill>
          <a:blip r:embed="rId4" cstate="print"/>
          <a:srcRect/>
          <a:stretch>
            <a:fillRect/>
          </a:stretch>
        </p:blipFill>
        <p:spPr bwMode="auto">
          <a:xfrm>
            <a:off x="4499992" y="0"/>
            <a:ext cx="4381500" cy="29908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a:t>
            </a:r>
            <a:r>
              <a:rPr lang="en-GB" dirty="0" err="1" smtClean="0"/>
              <a:t>natalist</a:t>
            </a:r>
            <a:r>
              <a:rPr lang="en-GB" dirty="0" smtClean="0"/>
              <a:t> policy</a:t>
            </a:r>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Case studies:, France (</a:t>
            </a:r>
            <a:r>
              <a:rPr lang="en-GB" dirty="0" smtClean="0">
                <a:hlinkClick r:id="rId2"/>
              </a:rPr>
              <a:t>Geography All the Way</a:t>
            </a:r>
            <a:r>
              <a:rPr lang="en-GB" dirty="0" smtClean="0"/>
              <a:t>), Singapore (</a:t>
            </a:r>
            <a:r>
              <a:rPr lang="en-GB" dirty="0" smtClean="0">
                <a:hlinkClick r:id="rId3" action="ppaction://hlinkfile"/>
              </a:rPr>
              <a:t>Geography Base</a:t>
            </a:r>
            <a:r>
              <a:rPr lang="en-GB" dirty="0"/>
              <a:t>,</a:t>
            </a:r>
            <a:r>
              <a:rPr lang="en-GB" dirty="0" smtClean="0"/>
              <a:t> handout), Romania (IB CC, pages 15-16).</a:t>
            </a:r>
            <a:endParaRPr lang="en-GB" dirty="0"/>
          </a:p>
        </p:txBody>
      </p:sp>
      <p:pic>
        <p:nvPicPr>
          <p:cNvPr id="8194" name="Picture 2" descr="http://www.stayresaustria.com/images/france.jpg"/>
          <p:cNvPicPr>
            <a:picLocks noChangeAspect="1" noChangeArrowheads="1"/>
          </p:cNvPicPr>
          <p:nvPr/>
        </p:nvPicPr>
        <p:blipFill>
          <a:blip r:embed="rId4" cstate="print"/>
          <a:srcRect/>
          <a:stretch>
            <a:fillRect/>
          </a:stretch>
        </p:blipFill>
        <p:spPr bwMode="auto">
          <a:xfrm>
            <a:off x="6876256" y="260648"/>
            <a:ext cx="1905000" cy="21907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Discuss the causes of migrations, both forced and voluntary. </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Evaluate internal (national) and international migration in terms of their geographic (socio-economic, political and environmental) impacts at their origins and destinations. </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1475656" y="1340768"/>
            <a:ext cx="6400800" cy="2808312"/>
          </a:xfrm>
        </p:spPr>
        <p:txBody>
          <a:bodyPr>
            <a:normAutofit fontScale="70000" lnSpcReduction="20000"/>
          </a:bodyPr>
          <a:lstStyle/>
          <a:p>
            <a:r>
              <a:rPr lang="en-GB" dirty="0" smtClean="0"/>
              <a:t>Bear in mind that you need to have selected case studies that </a:t>
            </a:r>
            <a:r>
              <a:rPr lang="en-GB" dirty="0" err="1" smtClean="0"/>
              <a:t>fulfill</a:t>
            </a:r>
            <a:r>
              <a:rPr lang="en-GB" dirty="0" smtClean="0"/>
              <a:t> these requirements and that give the topic its broadest interpretation. This means looking at migrations with different motives, on different scales and with a range of impacts, which may be positive or negative and long or short term. Your case studies should not be confined to the rich world because both internal and international movements have profound socio-economic effects in the poor world. </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200" dirty="0" smtClean="0"/>
              <a:t>Case studies: International migration (Mexicans to the USA, </a:t>
            </a:r>
            <a:r>
              <a:rPr lang="en-GB" sz="3200" dirty="0" smtClean="0">
                <a:hlinkClick r:id="rId2"/>
              </a:rPr>
              <a:t>Geography All the Way</a:t>
            </a:r>
            <a:r>
              <a:rPr lang="en-GB" sz="3200" dirty="0" smtClean="0"/>
              <a:t>, your own sheet), internal migration (rural-urban migration in China, sheet), forced migration (Darfur, page 23 in IB CC, your own notes).  </a:t>
            </a:r>
            <a:endParaRPr lang="en-GB" sz="3200" dirty="0"/>
          </a:p>
        </p:txBody>
      </p:sp>
      <p:sp>
        <p:nvSpPr>
          <p:cNvPr id="3" name="Subtitle 2"/>
          <p:cNvSpPr>
            <a:spLocks noGrp="1"/>
          </p:cNvSpPr>
          <p:nvPr>
            <p:ph type="subTitle" idx="1"/>
          </p:nvPr>
        </p:nvSpPr>
        <p:spPr>
          <a:xfrm>
            <a:off x="1763688" y="5229200"/>
            <a:ext cx="6400800" cy="1752600"/>
          </a:xfrm>
        </p:spPr>
        <p:txBody>
          <a:bodyPr/>
          <a:lstStyle/>
          <a:p>
            <a:endParaRPr lang="en-GB" dirty="0"/>
          </a:p>
        </p:txBody>
      </p:sp>
      <p:pic>
        <p:nvPicPr>
          <p:cNvPr id="4098" name="Picture 2" descr="http://www.gamestar.hu/apix/0803/mexico.jpg"/>
          <p:cNvPicPr>
            <a:picLocks noChangeAspect="1" noChangeArrowheads="1"/>
          </p:cNvPicPr>
          <p:nvPr/>
        </p:nvPicPr>
        <p:blipFill>
          <a:blip r:embed="rId3" cstate="print"/>
          <a:srcRect/>
          <a:stretch>
            <a:fillRect/>
          </a:stretch>
        </p:blipFill>
        <p:spPr bwMode="auto">
          <a:xfrm>
            <a:off x="107504" y="4365104"/>
            <a:ext cx="3024336" cy="2143919"/>
          </a:xfrm>
          <a:prstGeom prst="rect">
            <a:avLst/>
          </a:prstGeom>
          <a:noFill/>
        </p:spPr>
      </p:pic>
      <p:pic>
        <p:nvPicPr>
          <p:cNvPr id="4100" name="Picture 4" descr="http://www.esquire.com/cm/esquire/images/china-map-0807.jpg"/>
          <p:cNvPicPr>
            <a:picLocks noChangeAspect="1" noChangeArrowheads="1"/>
          </p:cNvPicPr>
          <p:nvPr/>
        </p:nvPicPr>
        <p:blipFill>
          <a:blip r:embed="rId4" cstate="print"/>
          <a:srcRect/>
          <a:stretch>
            <a:fillRect/>
          </a:stretch>
        </p:blipFill>
        <p:spPr bwMode="auto">
          <a:xfrm>
            <a:off x="3275856" y="4365104"/>
            <a:ext cx="2736304" cy="2141456"/>
          </a:xfrm>
          <a:prstGeom prst="rect">
            <a:avLst/>
          </a:prstGeom>
          <a:noFill/>
        </p:spPr>
      </p:pic>
      <p:pic>
        <p:nvPicPr>
          <p:cNvPr id="4102" name="Picture 6" descr="http://www.the-latest.com/files/images/darfur-map.JPG"/>
          <p:cNvPicPr>
            <a:picLocks noChangeAspect="1" noChangeArrowheads="1"/>
          </p:cNvPicPr>
          <p:nvPr/>
        </p:nvPicPr>
        <p:blipFill>
          <a:blip r:embed="rId5" cstate="print"/>
          <a:srcRect/>
          <a:stretch>
            <a:fillRect/>
          </a:stretch>
        </p:blipFill>
        <p:spPr bwMode="auto">
          <a:xfrm>
            <a:off x="6228184" y="4365104"/>
            <a:ext cx="2799092" cy="209587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Examine gender inequalities in culture, status, education, birth ratios, health, employment, empowerment, life expectancy, family size, migration, legal rights and land tenure. </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132856"/>
            <a:ext cx="7772400" cy="1470025"/>
          </a:xfrm>
        </p:spPr>
        <p:txBody>
          <a:bodyPr/>
          <a:lstStyle/>
          <a:p>
            <a:r>
              <a:rPr lang="en-GB" dirty="0" smtClean="0"/>
              <a:t>definitions</a:t>
            </a:r>
            <a:endParaRPr lang="en-GB" dirty="0"/>
          </a:p>
        </p:txBody>
      </p:sp>
      <p:sp>
        <p:nvSpPr>
          <p:cNvPr id="3" name="Subtitle 2"/>
          <p:cNvSpPr>
            <a:spLocks noGrp="1"/>
          </p:cNvSpPr>
          <p:nvPr>
            <p:ph type="subTitle" idx="1"/>
          </p:nvPr>
        </p:nvSpPr>
        <p:spPr/>
        <p:txBody>
          <a:bodyPr/>
          <a:lstStyle/>
          <a:p>
            <a:endParaRPr lang="en-GB" dirty="0"/>
          </a:p>
        </p:txBody>
      </p:sp>
      <p:pic>
        <p:nvPicPr>
          <p:cNvPr id="7169" name="Picture 1"/>
          <p:cNvPicPr>
            <a:picLocks noChangeAspect="1" noChangeArrowheads="1"/>
          </p:cNvPicPr>
          <p:nvPr/>
        </p:nvPicPr>
        <p:blipFill>
          <a:blip r:embed="rId2" cstate="print"/>
          <a:srcRect/>
          <a:stretch>
            <a:fillRect/>
          </a:stretch>
        </p:blipFill>
        <p:spPr bwMode="auto">
          <a:xfrm>
            <a:off x="1835696" y="2348880"/>
            <a:ext cx="2286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789040"/>
            <a:ext cx="7772400" cy="1470025"/>
          </a:xfrm>
        </p:spPr>
        <p:txBody>
          <a:bodyPr/>
          <a:lstStyle/>
          <a:p>
            <a:r>
              <a:rPr lang="en-GB" dirty="0" smtClean="0">
                <a:hlinkClick r:id="rId2" action="ppaction://hlinkfile"/>
              </a:rPr>
              <a:t>Geography Base</a:t>
            </a:r>
            <a:endParaRPr lang="en-GB" dirty="0"/>
          </a:p>
        </p:txBody>
      </p:sp>
      <p:sp>
        <p:nvSpPr>
          <p:cNvPr id="3" name="Subtitle 2"/>
          <p:cNvSpPr>
            <a:spLocks noGrp="1"/>
          </p:cNvSpPr>
          <p:nvPr>
            <p:ph type="subTitle" idx="1"/>
          </p:nvPr>
        </p:nvSpPr>
        <p:spPr>
          <a:xfrm>
            <a:off x="1403648" y="1412776"/>
            <a:ext cx="6400800" cy="2736304"/>
          </a:xfrm>
        </p:spPr>
        <p:txBody>
          <a:bodyPr>
            <a:normAutofit fontScale="62500" lnSpcReduction="20000"/>
          </a:bodyPr>
          <a:lstStyle/>
          <a:p>
            <a:pPr algn="just"/>
            <a:r>
              <a:rPr lang="en-GB" dirty="0" smtClean="0"/>
              <a:t>The implications here is that the status of women is inferior, although it is not specified. You should explain the origins of inequality, its consequences, and any attempt to achieve a balance of opportunities. In order to cover all aspects of gender inequality listed here, you should select two countries with marked cultural contrasts. For example, one selected from the Middle East, where gender inequality is still an issue, and one selected from northern Europe. You should know some appropriate statistics, such as the gender gap index. </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275049"/>
            <a:ext cx="4021038" cy="4892263"/>
          </a:xfrm>
          <a:prstGeom prst="rect">
            <a:avLst/>
          </a:prstGeom>
        </p:spPr>
      </p:pic>
    </p:spTree>
    <p:extLst>
      <p:ext uri="{BB962C8B-B14F-4D97-AF65-F5344CB8AC3E}">
        <p14:creationId xmlns:p14="http://schemas.microsoft.com/office/powerpoint/2010/main" val="1318267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2411760" y="1268760"/>
            <a:ext cx="4286250" cy="3305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00192" y="5445224"/>
            <a:ext cx="2448272" cy="600472"/>
          </a:xfrm>
        </p:spPr>
        <p:txBody>
          <a:bodyPr>
            <a:normAutofit fontScale="55000" lnSpcReduction="20000"/>
          </a:bodyPr>
          <a:lstStyle/>
          <a:p>
            <a:r>
              <a:rPr lang="en-US" b="1" dirty="0" smtClean="0"/>
              <a:t>Park </a:t>
            </a:r>
            <a:r>
              <a:rPr lang="en-US" b="1" dirty="0" err="1" smtClean="0"/>
              <a:t>Geun-hye</a:t>
            </a:r>
            <a:r>
              <a:rPr lang="en-US" dirty="0" smtClean="0"/>
              <a:t/>
            </a:r>
            <a:br>
              <a:rPr lang="en-US" dirty="0" smtClean="0"/>
            </a:br>
            <a:r>
              <a:rPr lang="en-US" dirty="0" smtClean="0"/>
              <a:t>since 25 February 2013</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1887361" y="3599617"/>
            <a:ext cx="4484839" cy="2949441"/>
          </a:xfrm>
          <a:prstGeom prst="rect">
            <a:avLst/>
          </a:prstGeom>
          <a:noFill/>
          <a:ln w="9525">
            <a:noFill/>
            <a:miter lim="800000"/>
            <a:headEnd/>
            <a:tailEnd/>
          </a:ln>
          <a:effectLst/>
        </p:spPr>
      </p:pic>
      <p:sp>
        <p:nvSpPr>
          <p:cNvPr id="6" name="Rectangle 5"/>
          <p:cNvSpPr/>
          <p:nvPr/>
        </p:nvSpPr>
        <p:spPr>
          <a:xfrm>
            <a:off x="251520" y="73069"/>
            <a:ext cx="1728192" cy="6740307"/>
          </a:xfrm>
          <a:prstGeom prst="rect">
            <a:avLst/>
          </a:prstGeom>
        </p:spPr>
        <p:txBody>
          <a:bodyPr wrap="square">
            <a:spAutoFit/>
          </a:bodyPr>
          <a:lstStyle/>
          <a:p>
            <a:r>
              <a:rPr lang="en-US" dirty="0" smtClean="0"/>
              <a:t>Similar quotas have been passed in 20 sub-Saharan nations, six of which top the world in female representation. </a:t>
            </a:r>
            <a:r>
              <a:rPr lang="en-US" b="1" dirty="0" smtClean="0">
                <a:solidFill>
                  <a:srgbClr val="FF0000"/>
                </a:solidFill>
              </a:rPr>
              <a:t>Rwanda</a:t>
            </a:r>
            <a:r>
              <a:rPr lang="en-US" dirty="0" smtClean="0">
                <a:solidFill>
                  <a:srgbClr val="FF0000"/>
                </a:solidFill>
              </a:rPr>
              <a:t> is number one</a:t>
            </a:r>
            <a:r>
              <a:rPr lang="en-US" dirty="0" smtClean="0"/>
              <a:t>, with 56 percent of seats in Parliament held by women. These figures put African countries well ahead of the United States, France and Japan, which are just at or fall below the 19 percent mark.</a:t>
            </a:r>
            <a:endParaRPr lang="en-GB" dirty="0"/>
          </a:p>
        </p:txBody>
      </p:sp>
      <p:pic>
        <p:nvPicPr>
          <p:cNvPr id="3078" name="Picture 6" descr="Park Geun-hye 2013 ROK-US 60th Anniversay.jpg"/>
          <p:cNvPicPr>
            <a:picLocks noChangeAspect="1" noChangeArrowheads="1"/>
          </p:cNvPicPr>
          <p:nvPr/>
        </p:nvPicPr>
        <p:blipFill>
          <a:blip r:embed="rId3" cstate="print"/>
          <a:srcRect/>
          <a:stretch>
            <a:fillRect/>
          </a:stretch>
        </p:blipFill>
        <p:spPr bwMode="auto">
          <a:xfrm>
            <a:off x="6588224" y="2996952"/>
            <a:ext cx="1905000" cy="2362200"/>
          </a:xfrm>
          <a:prstGeom prst="rect">
            <a:avLst/>
          </a:prstGeom>
          <a:noFill/>
        </p:spPr>
      </p:pic>
      <p:sp>
        <p:nvSpPr>
          <p:cNvPr id="8" name="Rectangle 7"/>
          <p:cNvSpPr/>
          <p:nvPr/>
        </p:nvSpPr>
        <p:spPr>
          <a:xfrm>
            <a:off x="6588224" y="5949280"/>
            <a:ext cx="2160240" cy="646331"/>
          </a:xfrm>
          <a:prstGeom prst="rect">
            <a:avLst/>
          </a:prstGeom>
        </p:spPr>
        <p:txBody>
          <a:bodyPr wrap="square">
            <a:spAutoFit/>
          </a:bodyPr>
          <a:lstStyle/>
          <a:p>
            <a:r>
              <a:rPr lang="en-US" dirty="0" smtClean="0"/>
              <a:t>President of the</a:t>
            </a:r>
            <a:br>
              <a:rPr lang="en-US" dirty="0" smtClean="0"/>
            </a:br>
            <a:r>
              <a:rPr lang="en-US" dirty="0" smtClean="0"/>
              <a:t>Republic of Korea</a:t>
            </a:r>
            <a:endParaRPr lang="en-GB" dirty="0"/>
          </a:p>
        </p:txBody>
      </p:sp>
      <p:sp>
        <p:nvSpPr>
          <p:cNvPr id="9" name="Title 8"/>
          <p:cNvSpPr>
            <a:spLocks noGrp="1"/>
          </p:cNvSpPr>
          <p:nvPr>
            <p:ph type="ctrTitle"/>
          </p:nvPr>
        </p:nvSpPr>
        <p:spPr>
          <a:xfrm>
            <a:off x="2483768" y="3212976"/>
            <a:ext cx="3096344" cy="504056"/>
          </a:xfrm>
        </p:spPr>
        <p:txBody>
          <a:bodyPr>
            <a:normAutofit/>
          </a:bodyPr>
          <a:lstStyle/>
          <a:p>
            <a:r>
              <a:rPr lang="en-GB" sz="1400" dirty="0" smtClean="0"/>
              <a:t>India</a:t>
            </a:r>
            <a:endParaRPr lang="en-GB" sz="1400" dirty="0"/>
          </a:p>
        </p:txBody>
      </p:sp>
      <p:sp>
        <p:nvSpPr>
          <p:cNvPr id="10" name="Title 1"/>
          <p:cNvSpPr txBox="1">
            <a:spLocks/>
          </p:cNvSpPr>
          <p:nvPr/>
        </p:nvSpPr>
        <p:spPr>
          <a:xfrm>
            <a:off x="3563888" y="332656"/>
            <a:ext cx="2088232" cy="53392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4427984" y="260648"/>
            <a:ext cx="2088232" cy="2827466"/>
          </a:xfrm>
          <a:prstGeom prst="rect">
            <a:avLst/>
          </a:prstGeom>
          <a:noFill/>
          <a:ln w="9525">
            <a:noFill/>
            <a:miter lim="800000"/>
            <a:headEnd/>
            <a:tailEnd/>
          </a:ln>
          <a:effectLst/>
        </p:spPr>
      </p:pic>
      <p:sp>
        <p:nvSpPr>
          <p:cNvPr id="11" name="Rectangle 10"/>
          <p:cNvSpPr/>
          <p:nvPr/>
        </p:nvSpPr>
        <p:spPr>
          <a:xfrm>
            <a:off x="6588224" y="332656"/>
            <a:ext cx="959815" cy="369332"/>
          </a:xfrm>
          <a:prstGeom prst="rect">
            <a:avLst/>
          </a:prstGeom>
        </p:spPr>
        <p:txBody>
          <a:bodyPr wrap="none">
            <a:spAutoFit/>
          </a:bodyPr>
          <a:lstStyle/>
          <a:p>
            <a:r>
              <a:rPr lang="en-US" dirty="0" smtClean="0">
                <a:solidFill>
                  <a:srgbClr val="FF0000"/>
                </a:solidFill>
              </a:rPr>
              <a:t>Pakistan</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r>
              <a:rPr lang="en-GB" dirty="0"/>
              <a:t>15-year-old rape victim in the Maldives stepfather sex outside marriage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811212"/>
            <a:ext cx="3810000" cy="2638425"/>
          </a:xfrm>
          <a:prstGeom prst="rect">
            <a:avLst/>
          </a:prstGeom>
        </p:spPr>
      </p:pic>
    </p:spTree>
    <p:extLst>
      <p:ext uri="{BB962C8B-B14F-4D97-AF65-F5344CB8AC3E}">
        <p14:creationId xmlns:p14="http://schemas.microsoft.com/office/powerpoint/2010/main" val="706101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251520" y="548680"/>
            <a:ext cx="4762500" cy="476250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5004048" y="548680"/>
            <a:ext cx="3838575" cy="3838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406650"/>
            <a:ext cx="4114800" cy="2044700"/>
          </a:xfrm>
          <a:prstGeom prst="rect">
            <a:avLst/>
          </a:prstGeom>
        </p:spPr>
      </p:pic>
    </p:spTree>
    <p:extLst>
      <p:ext uri="{BB962C8B-B14F-4D97-AF65-F5344CB8AC3E}">
        <p14:creationId xmlns:p14="http://schemas.microsoft.com/office/powerpoint/2010/main" val="254705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smtClean="0">
                <a:hlinkClick r:id="rId2"/>
              </a:rPr>
              <a:t>Norway tops gender gap index, Yemen ranked worst.</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Crude birth rate</a:t>
            </a:r>
            <a:endParaRPr lang="en-GB" dirty="0"/>
          </a:p>
        </p:txBody>
      </p:sp>
      <p:sp>
        <p:nvSpPr>
          <p:cNvPr id="3" name="Subtitle 2"/>
          <p:cNvSpPr>
            <a:spLocks noGrp="1"/>
          </p:cNvSpPr>
          <p:nvPr>
            <p:ph type="subTitle" idx="1"/>
          </p:nvPr>
        </p:nvSpPr>
        <p:spPr/>
        <p:txBody>
          <a:bodyPr/>
          <a:lstStyle/>
          <a:p>
            <a:endParaRPr lang="en-GB" dirty="0" smtClean="0"/>
          </a:p>
          <a:p>
            <a:r>
              <a:rPr lang="en-GB" dirty="0" smtClean="0"/>
              <a:t>The average number of births per thousand of population per year. </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179512" y="188640"/>
            <a:ext cx="2555329" cy="384236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Fertility rate</a:t>
            </a:r>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The average number of children per woman.   Interesting article, stating that as a country gets very developed, the fertility rate might go up again. </a:t>
            </a:r>
            <a:endParaRPr lang="en-GB" dirty="0"/>
          </a:p>
        </p:txBody>
      </p:sp>
      <p:pic>
        <p:nvPicPr>
          <p:cNvPr id="26626" name="Picture 2" descr="http://blogs.discovermagazine.com/notrocketscience/files/2009/08/fertility_rates_climb_back_up_in_the_most_developed_countrie/Fertilityrates.jpg"/>
          <p:cNvPicPr>
            <a:picLocks noChangeAspect="1" noChangeArrowheads="1"/>
          </p:cNvPicPr>
          <p:nvPr/>
        </p:nvPicPr>
        <p:blipFill>
          <a:blip r:embed="rId2" cstate="print"/>
          <a:srcRect/>
          <a:stretch>
            <a:fillRect/>
          </a:stretch>
        </p:blipFill>
        <p:spPr bwMode="auto">
          <a:xfrm>
            <a:off x="4211960" y="260648"/>
            <a:ext cx="4762500" cy="2200275"/>
          </a:xfrm>
          <a:prstGeom prst="rect">
            <a:avLst/>
          </a:prstGeom>
          <a:noFill/>
        </p:spPr>
      </p:pic>
      <p:sp>
        <p:nvSpPr>
          <p:cNvPr id="5" name="Rectangle 4"/>
          <p:cNvSpPr/>
          <p:nvPr/>
        </p:nvSpPr>
        <p:spPr>
          <a:xfrm>
            <a:off x="755576" y="332656"/>
            <a:ext cx="2088232" cy="1015663"/>
          </a:xfrm>
          <a:prstGeom prst="rect">
            <a:avLst/>
          </a:prstGeom>
        </p:spPr>
        <p:txBody>
          <a:bodyPr wrap="square">
            <a:spAutoFit/>
          </a:bodyPr>
          <a:lstStyle/>
          <a:p>
            <a:r>
              <a:rPr lang="en-GB" sz="1200" dirty="0" smtClean="0">
                <a:hlinkClick r:id="rId3"/>
              </a:rPr>
              <a:t>Interesting article, stating that as a country gets very developed, the fertility rate might start going up again, like in Norway from 1.7 to 1.8. </a:t>
            </a:r>
            <a:endParaRPr lang="en-GB"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Infant mortality rate</a:t>
            </a:r>
            <a:endParaRPr lang="en-GB" dirty="0"/>
          </a:p>
        </p:txBody>
      </p:sp>
      <p:sp>
        <p:nvSpPr>
          <p:cNvPr id="3" name="Subtitle 2"/>
          <p:cNvSpPr>
            <a:spLocks noGrp="1"/>
          </p:cNvSpPr>
          <p:nvPr>
            <p:ph type="subTitle" idx="1"/>
          </p:nvPr>
        </p:nvSpPr>
        <p:spPr/>
        <p:txBody>
          <a:bodyPr/>
          <a:lstStyle/>
          <a:p>
            <a:r>
              <a:rPr lang="en-GB" dirty="0" smtClean="0"/>
              <a:t>The total number of deaths of children less than 1 year old per thousand live births per year.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Child mortality rate</a:t>
            </a:r>
            <a:endParaRPr lang="en-GB" dirty="0"/>
          </a:p>
        </p:txBody>
      </p:sp>
      <p:sp>
        <p:nvSpPr>
          <p:cNvPr id="3" name="Subtitle 2"/>
          <p:cNvSpPr>
            <a:spLocks noGrp="1"/>
          </p:cNvSpPr>
          <p:nvPr>
            <p:ph type="subTitle" idx="1"/>
          </p:nvPr>
        </p:nvSpPr>
        <p:spPr/>
        <p:txBody>
          <a:bodyPr>
            <a:normAutofit fontScale="92500"/>
          </a:bodyPr>
          <a:lstStyle/>
          <a:p>
            <a:r>
              <a:rPr lang="en-GB" dirty="0" smtClean="0"/>
              <a:t>The total number of deaths of children aged 1 to 5 years per thousand children aged 1 to 5 per year.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68" y="2204864"/>
            <a:ext cx="7772400" cy="1470025"/>
          </a:xfrm>
        </p:spPr>
        <p:txBody>
          <a:bodyPr/>
          <a:lstStyle/>
          <a:p>
            <a:r>
              <a:rPr lang="en-GB" dirty="0" smtClean="0"/>
              <a:t/>
            </a:r>
            <a:br>
              <a:rPr lang="en-GB" dirty="0" smtClean="0"/>
            </a:br>
            <a:r>
              <a:rPr lang="en-GB" dirty="0" smtClean="0"/>
              <a:t> Life expectancy</a:t>
            </a:r>
            <a:endParaRPr lang="en-GB" dirty="0"/>
          </a:p>
        </p:txBody>
      </p:sp>
      <p:sp>
        <p:nvSpPr>
          <p:cNvPr id="3" name="Subtitle 2"/>
          <p:cNvSpPr>
            <a:spLocks noGrp="1"/>
          </p:cNvSpPr>
          <p:nvPr>
            <p:ph type="subTitle" idx="1"/>
          </p:nvPr>
        </p:nvSpPr>
        <p:spPr/>
        <p:txBody>
          <a:bodyPr>
            <a:normAutofit fontScale="85000" lnSpcReduction="10000"/>
          </a:bodyPr>
          <a:lstStyle/>
          <a:p>
            <a:endParaRPr lang="en-GB" dirty="0" smtClean="0"/>
          </a:p>
          <a:p>
            <a:r>
              <a:rPr lang="en-GB" dirty="0" smtClean="0"/>
              <a:t>The average number of years that a person can be expected to live, given that demographic factors remain unchanged. </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51520" y="253699"/>
            <a:ext cx="3851473" cy="216718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5220072" y="260648"/>
            <a:ext cx="3672408" cy="36724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Dependency ratio</a:t>
            </a: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t>The proportion of the population aged under 15 and over 65 (the economically dependent) relative to the proportion of the population aged 16 to 65 (the economically active). </a:t>
            </a:r>
            <a:endParaRPr lang="en-GB" dirty="0"/>
          </a:p>
        </p:txBody>
      </p:sp>
      <p:pic>
        <p:nvPicPr>
          <p:cNvPr id="22530" name="Picture 2" descr="Dependency Ratio"/>
          <p:cNvPicPr>
            <a:picLocks noChangeAspect="1" noChangeArrowheads="1"/>
          </p:cNvPicPr>
          <p:nvPr/>
        </p:nvPicPr>
        <p:blipFill>
          <a:blip r:embed="rId2" cstate="print"/>
          <a:srcRect/>
          <a:stretch>
            <a:fillRect/>
          </a:stretch>
        </p:blipFill>
        <p:spPr bwMode="auto">
          <a:xfrm>
            <a:off x="2123728" y="1052736"/>
            <a:ext cx="4267200" cy="447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1174</Words>
  <Application>Microsoft Office PowerPoint</Application>
  <PresentationFormat>On-screen Show (4:3)</PresentationFormat>
  <Paragraphs>100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POPULATIONS IN TRANSITION</vt:lpstr>
      <vt:lpstr>Population change </vt:lpstr>
      <vt:lpstr>definitions</vt:lpstr>
      <vt:lpstr>Crude birth rate</vt:lpstr>
      <vt:lpstr>Fertility rate</vt:lpstr>
      <vt:lpstr>Infant mortality rate</vt:lpstr>
      <vt:lpstr>Child mortality rate</vt:lpstr>
      <vt:lpstr>  Life expectancy</vt:lpstr>
      <vt:lpstr>Dependency ratio</vt:lpstr>
      <vt:lpstr>Population momentum</vt:lpstr>
      <vt:lpstr>Migration</vt:lpstr>
      <vt:lpstr>Explain population trends and patterns in births (crude birth rate), natural increase and mortality (crude death rate, infant and child mortality rates), fertility and life expectancy in contrasting regions of the world. </vt:lpstr>
      <vt:lpstr>PowerPoint Presentation</vt:lpstr>
      <vt:lpstr>PowerPoint Presentation</vt:lpstr>
      <vt:lpstr>Analyse population pyramids</vt:lpstr>
      <vt:lpstr>PowerPoint Presentation</vt:lpstr>
      <vt:lpstr>Explain  dependency and ageing ratios</vt:lpstr>
      <vt:lpstr>PowerPoint Presentation</vt:lpstr>
      <vt:lpstr>Examine the impacts of youthful and ageing populations.  </vt:lpstr>
      <vt:lpstr>PowerPoint Presentation</vt:lpstr>
      <vt:lpstr>Advantages/disadvantages of a youthful population – Page 12 in IB Course Companion, example Zambia (median age 17), Uganda (median age 15).</vt:lpstr>
      <vt:lpstr>Evaluate examples of a pro-natalist and an anti-natalist policy.</vt:lpstr>
      <vt:lpstr>Anti-natalist  policy</vt:lpstr>
      <vt:lpstr>Pro-natalist policy</vt:lpstr>
      <vt:lpstr>Discuss the causes of migrations, both forced and voluntary. </vt:lpstr>
      <vt:lpstr>Evaluate internal (national) and international migration in terms of their geographic (socio-economic, political and environmental) impacts at their origins and destinations. </vt:lpstr>
      <vt:lpstr>PowerPoint Presentation</vt:lpstr>
      <vt:lpstr>Case studies: International migration (Mexicans to the USA, Geography All the Way, your own sheet), internal migration (rural-urban migration in China, sheet), forced migration (Darfur, page 23 in IB CC, your own notes).  </vt:lpstr>
      <vt:lpstr>Examine gender inequalities in culture, status, education, birth ratios, health, employment, empowerment, life expectancy, family size, migration, legal rights and land tenure. </vt:lpstr>
      <vt:lpstr>Geography Base</vt:lpstr>
      <vt:lpstr>PowerPoint Presentation</vt:lpstr>
      <vt:lpstr>PowerPoint Presentation</vt:lpstr>
      <vt:lpstr>India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POPULATIONS IN TRANSITION</dc:title>
  <dc:creator>christine.evensen</dc:creator>
  <cp:lastModifiedBy>ois</cp:lastModifiedBy>
  <cp:revision>65</cp:revision>
  <dcterms:created xsi:type="dcterms:W3CDTF">2013-05-09T10:50:15Z</dcterms:created>
  <dcterms:modified xsi:type="dcterms:W3CDTF">2015-05-18T15:53:30Z</dcterms:modified>
</cp:coreProperties>
</file>